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14" r:id="rId5"/>
    <p:sldId id="353" r:id="rId6"/>
    <p:sldId id="365" r:id="rId7"/>
    <p:sldId id="366" r:id="rId8"/>
    <p:sldId id="324" r:id="rId9"/>
    <p:sldId id="32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804007-1675-4168-B18F-6C5888E1520E}">
          <p14:sldIdLst>
            <p14:sldId id="314"/>
            <p14:sldId id="353"/>
            <p14:sldId id="365"/>
            <p14:sldId id="366"/>
            <p14:sldId id="324"/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68F"/>
    <a:srgbClr val="002B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714" autoAdjust="0"/>
  </p:normalViewPr>
  <p:slideViewPr>
    <p:cSldViewPr snapToGrid="0" showGuides="1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87B4ED-DE6B-412B-85C3-B9FC64EB4A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B47483-1CFA-4C80-8BC5-7056C368F5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F1E66-A994-43E8-8383-0F71A6FED44A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5B4F4-6285-4277-B54B-2DB21F703B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1A918-CE00-445C-8F2F-127EF2D164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EADE6-E47C-4762-AE7F-B6F0F471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88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652D1-B5C7-4F62-9279-74410AD7ADA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92B6B-7CA3-44A0-AE87-6FA27FF13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9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9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9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for later - Swap ATTC logo with unified TTC logo (this is in development)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14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3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A9F3694-496F-4837-8C0D-B2062AFA7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50" y="891654"/>
            <a:ext cx="4833257" cy="2057704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/>
          <a:p>
            <a:r>
              <a:rPr lang="en-US" sz="400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Speaker name here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4EA8AB1-525C-474E-8AA6-3AE792B2E6D7}"/>
              </a:ext>
            </a:extLst>
          </p:cNvPr>
          <p:cNvSpPr txBox="1">
            <a:spLocks/>
          </p:cNvSpPr>
          <p:nvPr userDrawn="1"/>
        </p:nvSpPr>
        <p:spPr>
          <a:xfrm>
            <a:off x="1041721" y="2759629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chemeClr val="bg1"/>
                </a:solidFill>
              </a:rPr>
              <a:t>www.SMIadviser.org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C6D908-D085-49AD-BC01-B13D540AAB65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/>
              <a:t>Speaker name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3BBDE5-64BC-4AB1-AA82-4DC02D6AD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8147"/>
            <a:ext cx="5080956" cy="2163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9" name="Title 3">
            <a:extLst>
              <a:ext uri="{FF2B5EF4-FFF2-40B4-BE49-F238E27FC236}">
                <a16:creationId xmlns:a16="http://schemas.microsoft.com/office/drawing/2014/main" id="{CF2D799C-F2E9-4CB4-BC19-C10A733E7D03}"/>
              </a:ext>
            </a:extLst>
          </p:cNvPr>
          <p:cNvSpPr txBox="1">
            <a:spLocks/>
          </p:cNvSpPr>
          <p:nvPr userDrawn="1"/>
        </p:nvSpPr>
        <p:spPr>
          <a:xfrm>
            <a:off x="1041721" y="2759629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/>
              <a:t>www.SMIadviser.org</a:t>
            </a:r>
          </a:p>
        </p:txBody>
      </p:sp>
    </p:spTree>
    <p:extLst>
      <p:ext uri="{BB962C8B-B14F-4D97-AF65-F5344CB8AC3E}">
        <p14:creationId xmlns:p14="http://schemas.microsoft.com/office/powerpoint/2010/main" val="254337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/>
              <a:t>Speaker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3079585-47E6-419C-81F3-5FCBAE5C7C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8147"/>
            <a:ext cx="3121205" cy="132881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1A1FF9-C28D-4591-9617-EF8B236EFEFA}"/>
              </a:ext>
            </a:extLst>
          </p:cNvPr>
          <p:cNvCxnSpPr/>
          <p:nvPr userDrawn="1"/>
        </p:nvCxnSpPr>
        <p:spPr>
          <a:xfrm>
            <a:off x="4255477" y="768147"/>
            <a:ext cx="0" cy="1367204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4CDA48-24B5-4B1C-9571-EB2D4DA0D1D6}"/>
              </a:ext>
            </a:extLst>
          </p:cNvPr>
          <p:cNvSpPr txBox="1"/>
          <p:nvPr userDrawn="1"/>
        </p:nvSpPr>
        <p:spPr>
          <a:xfrm>
            <a:off x="4467177" y="1106711"/>
            <a:ext cx="18567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200">
              <a:solidFill>
                <a:schemeClr val="bg2"/>
              </a:solidFill>
            </a:endParaRPr>
          </a:p>
          <a:p>
            <a:pPr algn="ctr"/>
            <a:r>
              <a:rPr lang="en-US" sz="1200">
                <a:solidFill>
                  <a:schemeClr val="bg2"/>
                </a:solidFill>
              </a:rPr>
              <a:t>Insert partner</a:t>
            </a:r>
          </a:p>
          <a:p>
            <a:pPr algn="ctr"/>
            <a:r>
              <a:rPr lang="en-US" sz="1200">
                <a:solidFill>
                  <a:schemeClr val="bg2"/>
                </a:solidFill>
              </a:rPr>
              <a:t>logo here</a:t>
            </a:r>
          </a:p>
          <a:p>
            <a:pPr algn="ctr"/>
            <a:r>
              <a:rPr lang="en-US" sz="1200">
                <a:solidFill>
                  <a:schemeClr val="bg2"/>
                </a:solidFill>
              </a:rPr>
              <a:t>	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58E351F1-D939-4D2E-A642-CCAA6D94BE6D}"/>
              </a:ext>
            </a:extLst>
          </p:cNvPr>
          <p:cNvSpPr txBox="1">
            <a:spLocks/>
          </p:cNvSpPr>
          <p:nvPr userDrawn="1"/>
        </p:nvSpPr>
        <p:spPr>
          <a:xfrm>
            <a:off x="586122" y="1900895"/>
            <a:ext cx="1745836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/>
              <a:t>www.SMIadviser.org</a:t>
            </a:r>
          </a:p>
        </p:txBody>
      </p:sp>
    </p:spTree>
    <p:extLst>
      <p:ext uri="{BB962C8B-B14F-4D97-AF65-F5344CB8AC3E}">
        <p14:creationId xmlns:p14="http://schemas.microsoft.com/office/powerpoint/2010/main" val="3056068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/>
              <a:t>Speaker name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3BBDE5-64BC-4AB1-AA82-4DC02D6AD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0971"/>
            <a:ext cx="3046790" cy="1297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24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5" y="665163"/>
            <a:ext cx="8775933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705" y="3173413"/>
            <a:ext cx="914400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97B738E-5B58-4E93-B28C-EF2B417738E6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t_St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19468F"/>
                </a:solidFill>
              </a:defRPr>
            </a:lvl1pPr>
          </a:lstStyle>
          <a:p>
            <a:r>
              <a:rPr lang="en-US"/>
              <a:t>CSS-SMI INITIATIVE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62821D-93D7-4659-AC40-DB0526E5A80E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13B3814-9725-430C-AE5F-57CC35781B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28039" y="3897310"/>
            <a:ext cx="2103359" cy="735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DAA19E-A3E5-4D9F-A900-728B0F57DD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60603" y="3897310"/>
            <a:ext cx="2103359" cy="692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BC01B-ADD2-48C8-89E4-37347BAE950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3" y="1810342"/>
            <a:ext cx="11181033" cy="41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rgbClr val="002B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wo people in a white shirt&#10;&#10;Description automatically generated">
            <a:extLst>
              <a:ext uri="{FF2B5EF4-FFF2-40B4-BE49-F238E27FC236}">
                <a16:creationId xmlns:a16="http://schemas.microsoft.com/office/drawing/2014/main" id="{6A9C51A8-ED72-432C-B103-640132E95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00" b="15625"/>
          <a:stretch/>
        </p:blipFill>
        <p:spPr>
          <a:xfrm>
            <a:off x="0" y="0"/>
            <a:ext cx="1225296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8DDA466-9855-4FD9-B858-866AD4DF1D44}"/>
              </a:ext>
            </a:extLst>
          </p:cNvPr>
          <p:cNvSpPr/>
          <p:nvPr userDrawn="1"/>
        </p:nvSpPr>
        <p:spPr>
          <a:xfrm>
            <a:off x="0" y="0"/>
            <a:ext cx="5248275" cy="6858000"/>
          </a:xfrm>
          <a:prstGeom prst="rect">
            <a:avLst/>
          </a:prstGeom>
          <a:solidFill>
            <a:srgbClr val="19468F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6" y="665163"/>
            <a:ext cx="3889608" cy="155892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705" y="2453295"/>
            <a:ext cx="3889608" cy="131286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/>
          <p:nvPr userDrawn="1"/>
        </p:nvCxnSpPr>
        <p:spPr>
          <a:xfrm>
            <a:off x="838200" y="4924425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A64A0A-C958-411F-9F31-9C2E22066D5F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3248ED-4B45-4241-8231-AA862DD2ECD7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15" name="Picture 14" descr="A close up of a logo&#10;&#10;Description automatically generated">
              <a:extLst>
                <a:ext uri="{FF2B5EF4-FFF2-40B4-BE49-F238E27FC236}">
                  <a16:creationId xmlns:a16="http://schemas.microsoft.com/office/drawing/2014/main" id="{8588FC13-2FD7-4BD5-A227-591D4551E0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369177-A82A-4FE9-A3BB-FB6443AFBF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C3E21B-996B-41C7-95AD-6EACB97DAB7B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E12F1FB-6D4F-49CE-BB77-1E3DDA3199D9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25471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AEFAE6D3-C5A3-495F-BC61-1DB195BAA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03D5BF-B780-4698-9334-5A3BE6C5CB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51" y="1923921"/>
            <a:ext cx="2356812" cy="10033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0C40B6F-EDB3-4012-976F-B7F2872D1801}"/>
              </a:ext>
            </a:extLst>
          </p:cNvPr>
          <p:cNvSpPr txBox="1"/>
          <p:nvPr userDrawn="1"/>
        </p:nvSpPr>
        <p:spPr>
          <a:xfrm>
            <a:off x="1141049" y="3159144"/>
            <a:ext cx="1606698" cy="40011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/>
              <a:t>Consult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215E8D-E9CE-4CFA-BCC2-E97888FC8138}"/>
              </a:ext>
            </a:extLst>
          </p:cNvPr>
          <p:cNvSpPr txBox="1"/>
          <p:nvPr userDrawn="1"/>
        </p:nvSpPr>
        <p:spPr>
          <a:xfrm>
            <a:off x="3231428" y="3159144"/>
            <a:ext cx="1606698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/>
              <a:t>Education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50A50E5-9FE0-43BA-A24F-7835E77432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033434" y="4099597"/>
            <a:ext cx="804692" cy="2812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AD9CEC-FA53-429F-AB29-A7E9891491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2906557" y="4058829"/>
            <a:ext cx="916759" cy="30173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82AFD7-70A5-43BD-A648-E7BFF5E0C6E4}"/>
              </a:ext>
            </a:extLst>
          </p:cNvPr>
          <p:cNvCxnSpPr>
            <a:cxnSpLocks/>
          </p:cNvCxnSpPr>
          <p:nvPr userDrawn="1"/>
        </p:nvCxnSpPr>
        <p:spPr>
          <a:xfrm>
            <a:off x="1141049" y="3797731"/>
            <a:ext cx="36970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3">
            <a:extLst>
              <a:ext uri="{FF2B5EF4-FFF2-40B4-BE49-F238E27FC236}">
                <a16:creationId xmlns:a16="http://schemas.microsoft.com/office/drawing/2014/main" id="{F8A498E0-A6DE-4D15-94E6-C98692D722CC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16868-F749-4EB0-BAF4-0CA52721E1A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4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62865C5C-3148-4DF6-8928-8115E96D3968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3026EC-8585-4921-A574-02ABE2301BAD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2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985F2446-B037-4F0F-BD70-211D6D9E98AD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90C7A3-FFF7-488D-87D9-7FBB01B48F4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4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A4AE5490-C08D-4A65-9721-9C40A836F4D8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74BD6A-F299-4733-93ED-BBA89CC7019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5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Home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2A7F92-3B39-49D9-9EA3-3CC5125527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0320"/>
          <a:stretch/>
        </p:blipFill>
        <p:spPr>
          <a:xfrm>
            <a:off x="2988275" y="616589"/>
            <a:ext cx="6166022" cy="3732989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02D04618-58A9-4E49-A507-B207FC45D1B1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/>
              <a:t>www.SMIadviser.org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4CF1A0-B64F-4ACD-9315-4B34150D655A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9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8C1AE61-B7D0-4C77-96BD-2EC075A4DE9D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5ABC50-2A2A-43D6-80E1-8E47D0CA64DE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D01257-7F0F-45EE-A18B-1630D299B9CF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0611E3-C40D-44CF-95BF-CB412DC93853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34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28D81EB-A551-4798-A0E4-93339C6392DA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DE5393-F66C-4C5B-BDBC-8B73ECC5DA1E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7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30E58D4-0D9F-4C5B-B7E8-9CE35171002D}"/>
              </a:ext>
            </a:extLst>
          </p:cNvPr>
          <p:cNvSpPr/>
          <p:nvPr userDrawn="1"/>
        </p:nvSpPr>
        <p:spPr>
          <a:xfrm>
            <a:off x="10897" y="5516157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ADCF7-4E8B-4000-BAC6-4526D6AA1E75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07888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575569B-9F9E-438D-A757-BC0CDA88A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481FA3-C2C2-4820-892C-57DD71CAE7CD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79F3FC-04AD-4760-AFFD-BC46D8AAF513}"/>
              </a:ext>
            </a:extLst>
          </p:cNvPr>
          <p:cNvSpPr/>
          <p:nvPr userDrawn="1"/>
        </p:nvSpPr>
        <p:spPr>
          <a:xfrm>
            <a:off x="0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B37FA7-8F14-4151-8D71-53A7FCC16C68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0" name="Picture 19" descr="A close up of a logo&#10;&#10;Description automatically generated">
              <a:extLst>
                <a:ext uri="{FF2B5EF4-FFF2-40B4-BE49-F238E27FC236}">
                  <a16:creationId xmlns:a16="http://schemas.microsoft.com/office/drawing/2014/main" id="{481F688B-2B81-4807-B5F0-20B05011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1" name="Picture 20" descr="A close up of a logo&#10;&#10;Description automatically generated">
              <a:extLst>
                <a:ext uri="{FF2B5EF4-FFF2-40B4-BE49-F238E27FC236}">
                  <a16:creationId xmlns:a16="http://schemas.microsoft.com/office/drawing/2014/main" id="{AC851F86-E9F4-457E-BD25-04F0684EF9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ED98CE-C359-456E-A21B-42C8E70BCD47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14999" y="6299201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F81B42-9BD4-4E0B-8492-C4FD98D1785E}"/>
              </a:ext>
            </a:extLst>
          </p:cNvPr>
          <p:cNvSpPr/>
          <p:nvPr userDrawn="1"/>
        </p:nvSpPr>
        <p:spPr>
          <a:xfrm>
            <a:off x="8354" y="5512277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77AEF8-98EF-44B9-A929-92A6C0615A3D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3351344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FC7310-0360-4F91-8DD0-C5C7086818E3}"/>
              </a:ext>
            </a:extLst>
          </p:cNvPr>
          <p:cNvSpPr/>
          <p:nvPr userDrawn="1"/>
        </p:nvSpPr>
        <p:spPr>
          <a:xfrm>
            <a:off x="0" y="5518997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14205E-A97B-483A-A4A4-D6D2B079308D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904853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F8211F-2E1B-49CC-80A8-F0F7ABF43E60}"/>
              </a:ext>
            </a:extLst>
          </p:cNvPr>
          <p:cNvSpPr/>
          <p:nvPr userDrawn="1"/>
        </p:nvSpPr>
        <p:spPr>
          <a:xfrm>
            <a:off x="8355" y="551181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F4D80-82A8-4D1B-8617-0110ED29BDF1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370128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rgbClr val="002B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wo people in a white shirt&#10;&#10;Description automatically generated">
            <a:extLst>
              <a:ext uri="{FF2B5EF4-FFF2-40B4-BE49-F238E27FC236}">
                <a16:creationId xmlns:a16="http://schemas.microsoft.com/office/drawing/2014/main" id="{535670D7-C987-4C2D-8243-85C85986D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00" b="15625"/>
          <a:stretch/>
        </p:blipFill>
        <p:spPr>
          <a:xfrm>
            <a:off x="0" y="0"/>
            <a:ext cx="1225296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9AB70E-9B41-4D67-B4CF-4077503A72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468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6CE91D-C6EA-465A-BBE8-C565EDC38E4F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3FD493-7BF9-4712-B7F0-47FEF0E921FD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06838939-2D82-489F-8ACE-E048EFB5BC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A3DE897-FDB3-4EBB-BB18-DF73F922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679715-6C80-4847-8399-CEE9FC1265D0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5" y="543504"/>
            <a:ext cx="10408603" cy="794182"/>
          </a:xfrm>
        </p:spPr>
        <p:txBody>
          <a:bodyPr anchor="t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697" y="1516463"/>
            <a:ext cx="10408603" cy="428218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8DB87C-7FBD-4EBA-B861-88526F468D27}"/>
              </a:ext>
            </a:extLst>
          </p:cNvPr>
          <p:cNvCxnSpPr/>
          <p:nvPr userDrawn="1"/>
        </p:nvCxnSpPr>
        <p:spPr>
          <a:xfrm>
            <a:off x="4636655" y="1333502"/>
            <a:ext cx="27384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7622B87-62B2-40A1-A44B-457984045373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664293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pic>
        <p:nvPicPr>
          <p:cNvPr id="9" name="Picture 8" descr="Two people in a white shirt&#10;&#10;Description automatically generated">
            <a:extLst>
              <a:ext uri="{FF2B5EF4-FFF2-40B4-BE49-F238E27FC236}">
                <a16:creationId xmlns:a16="http://schemas.microsoft.com/office/drawing/2014/main" id="{862C8DCC-495A-42F1-89D3-88F2EF3055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4" r="12748" b="15625"/>
          <a:stretch/>
        </p:blipFill>
        <p:spPr>
          <a:xfrm>
            <a:off x="5059680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741FC01-7A42-4CBB-B6BF-599D6564A34A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4064885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CAEFC-17F6-4752-B14C-8F5DC4B8F1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1" t="9274" r="25126"/>
          <a:stretch/>
        </p:blipFill>
        <p:spPr>
          <a:xfrm>
            <a:off x="5069544" y="0"/>
            <a:ext cx="7132321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88185AC-EB81-400F-A5F9-14ACCC7FB132}"/>
              </a:ext>
            </a:extLst>
          </p:cNvPr>
          <p:cNvSpPr/>
          <p:nvPr userDrawn="1"/>
        </p:nvSpPr>
        <p:spPr>
          <a:xfrm>
            <a:off x="0" y="5535967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B65259-E346-4BCD-8B6F-AB288D656092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5711810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1A137-7EB7-4011-B17F-43F65B0D24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5" r="19882"/>
          <a:stretch/>
        </p:blipFill>
        <p:spPr>
          <a:xfrm flipH="1">
            <a:off x="5059680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7773F09-34FA-4577-84A7-0287A41C93DF}"/>
              </a:ext>
            </a:extLst>
          </p:cNvPr>
          <p:cNvSpPr/>
          <p:nvPr userDrawn="1"/>
        </p:nvSpPr>
        <p:spPr>
          <a:xfrm>
            <a:off x="8497" y="5533144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8ADEB8-A272-4D0C-AD87-8A3572440E55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231444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24EE52-7114-406E-8EC4-0FC7248780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 r="17727"/>
          <a:stretch/>
        </p:blipFill>
        <p:spPr>
          <a:xfrm>
            <a:off x="5059688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06B375A-EF96-49A3-858C-26F2CEABDFC5}"/>
              </a:ext>
            </a:extLst>
          </p:cNvPr>
          <p:cNvSpPr/>
          <p:nvPr userDrawn="1"/>
        </p:nvSpPr>
        <p:spPr>
          <a:xfrm>
            <a:off x="0" y="5533144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0B8ABB-5687-4481-8503-6A3731A59CB5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775864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1AD9A-F17B-453B-9193-24FD67208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2" t="39978" r="36753"/>
          <a:stretch/>
        </p:blipFill>
        <p:spPr>
          <a:xfrm>
            <a:off x="5059680" y="0"/>
            <a:ext cx="7132320" cy="688028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78471D7-B7E0-4449-8CEF-1C6DF816F30C}"/>
              </a:ext>
            </a:extLst>
          </p:cNvPr>
          <p:cNvSpPr/>
          <p:nvPr userDrawn="1"/>
        </p:nvSpPr>
        <p:spPr>
          <a:xfrm>
            <a:off x="0" y="5543582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D6486C-9C7E-4C9F-ABC0-C73B515B5979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760220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D4123BD-4ACD-48E1-A1CF-C7A14D7888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6"/>
          <a:stretch/>
        </p:blipFill>
        <p:spPr>
          <a:xfrm flipH="1">
            <a:off x="5059680" y="0"/>
            <a:ext cx="713232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9A8F4F-027D-4D98-977D-15D2D7003D8C}"/>
              </a:ext>
            </a:extLst>
          </p:cNvPr>
          <p:cNvSpPr/>
          <p:nvPr userDrawn="1"/>
        </p:nvSpPr>
        <p:spPr>
          <a:xfrm>
            <a:off x="0" y="5533144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F79DDC-1C22-4891-986F-7EF34B6D36D9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319246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850C7-83A1-4564-B414-318E5CBED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8C119-583A-47B2-9520-14955DA8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CFCFB-735F-4B98-BA5C-13E5F2A42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6" r="50296"/>
          <a:stretch/>
        </p:blipFill>
        <p:spPr>
          <a:xfrm>
            <a:off x="8717280" y="12700"/>
            <a:ext cx="347472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C66B27-B314-4F07-AD05-6015F30B697D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F56BE9-ABF1-4CD2-A20C-F92B8F4B29BC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id="{8D938C84-E8D8-4011-9701-94F7AC7B65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A248BE-6835-45F5-85B0-370E2E8249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2EE842-5AB5-442F-98A6-6AD8D853F4A3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E358F-17B3-4760-B0BA-6D5E074B6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98331" y="6356350"/>
            <a:ext cx="795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81F6DA-E74C-4DA0-B6BE-80114F5D2431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68252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91" r:id="rId3"/>
    <p:sldLayoutId id="2147483690" r:id="rId4"/>
    <p:sldLayoutId id="2147483649" r:id="rId5"/>
    <p:sldLayoutId id="2147483683" r:id="rId6"/>
    <p:sldLayoutId id="2147483663" r:id="rId7"/>
    <p:sldLayoutId id="2147483660" r:id="rId8"/>
    <p:sldLayoutId id="2147483667" r:id="rId9"/>
    <p:sldLayoutId id="2147483670" r:id="rId10"/>
    <p:sldLayoutId id="2147483671" r:id="rId11"/>
    <p:sldLayoutId id="2147483684" r:id="rId12"/>
    <p:sldLayoutId id="2147483678" r:id="rId13"/>
    <p:sldLayoutId id="2147483679" r:id="rId14"/>
    <p:sldLayoutId id="2147483680" r:id="rId15"/>
    <p:sldLayoutId id="2147483662" r:id="rId16"/>
    <p:sldLayoutId id="2147483666" r:id="rId17"/>
    <p:sldLayoutId id="2147483676" r:id="rId18"/>
    <p:sldLayoutId id="2147483677" r:id="rId19"/>
    <p:sldLayoutId id="2147483665" r:id="rId20"/>
    <p:sldLayoutId id="2147483650" r:id="rId21"/>
    <p:sldLayoutId id="2147483685" r:id="rId22"/>
    <p:sldLayoutId id="2147483686" r:id="rId23"/>
    <p:sldLayoutId id="2147483687" r:id="rId24"/>
    <p:sldLayoutId id="2147483688" r:id="rId25"/>
    <p:sldLayoutId id="2147483689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jpe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adviser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C935FD-B311-4B15-BD8E-D219C5C017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www.SMIadviser.org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5FFCC51-B175-4697-8B46-1AD62BAF3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6170612" cy="1985168"/>
          </a:xfrm>
        </p:spPr>
        <p:txBody>
          <a:bodyPr>
            <a:normAutofit/>
          </a:bodyPr>
          <a:lstStyle/>
          <a:p>
            <a:r>
              <a:rPr lang="en-US" dirty="0"/>
              <a:t>For patients, families, friends, people who have questions, or people who care for someone with serious mental illness, we offer access to resources and answers from a national network of experts.</a:t>
            </a:r>
            <a:r>
              <a:rPr lang="en-US" sz="19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6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6B3E81-7F7A-4752-BCC6-46EB45C97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SMI ADVISER KNOWLEDGE BASE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CA0AE5-523A-46BD-8673-3B0E2735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5572125" cy="4143370"/>
          </a:xfrm>
        </p:spPr>
        <p:txBody>
          <a:bodyPr>
            <a:normAutofit/>
          </a:bodyPr>
          <a:lstStyle/>
          <a:p>
            <a:r>
              <a:rPr lang="en-US" dirty="0"/>
              <a:t>Find answers to </a:t>
            </a:r>
            <a:r>
              <a:rPr lang="en-US" b="1" dirty="0"/>
              <a:t>questions</a:t>
            </a:r>
            <a:r>
              <a:rPr lang="en-US" dirty="0"/>
              <a:t> about treatment options.</a:t>
            </a:r>
          </a:p>
          <a:p>
            <a:endParaRPr lang="en-US" b="1" dirty="0"/>
          </a:p>
          <a:p>
            <a:r>
              <a:rPr lang="en-US" dirty="0"/>
              <a:t>Find insights about </a:t>
            </a:r>
            <a:r>
              <a:rPr lang="en-US" b="1" dirty="0"/>
              <a:t>recovery, self-care, and other supports</a:t>
            </a:r>
            <a:r>
              <a:rPr lang="en-US" dirty="0"/>
              <a:t> you may need.</a:t>
            </a:r>
          </a:p>
          <a:p>
            <a:endParaRPr lang="en-US" b="1" dirty="0"/>
          </a:p>
          <a:p>
            <a:r>
              <a:rPr lang="en-US" b="1" dirty="0"/>
              <a:t>Find answers </a:t>
            </a:r>
            <a:r>
              <a:rPr lang="en-US" dirty="0"/>
              <a:t>on smartphone apps, telehealth, chatbots and more.</a:t>
            </a:r>
          </a:p>
        </p:txBody>
      </p:sp>
      <p:pic>
        <p:nvPicPr>
          <p:cNvPr id="6" name="Picture 5" descr="A screen shot of a computer&#10;&#10;Description automatically generated">
            <a:extLst>
              <a:ext uri="{FF2B5EF4-FFF2-40B4-BE49-F238E27FC236}">
                <a16:creationId xmlns:a16="http://schemas.microsoft.com/office/drawing/2014/main" id="{1F028DDA-D89C-4174-A594-03E568002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957" y="1209674"/>
            <a:ext cx="5826356" cy="5514975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675127D-2536-4447-A10C-680B2C3C86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89"/>
          <a:stretch/>
        </p:blipFill>
        <p:spPr>
          <a:xfrm>
            <a:off x="6530588" y="1521920"/>
            <a:ext cx="5153686" cy="32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4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76C62381-FF22-4FBC-A827-E51ACFDEB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80" y="1518479"/>
            <a:ext cx="4326899" cy="49094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992302-7E32-4A68-A18B-BD3D3DB7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AND RESOURCES FOR INDIVIDUALS AND FAMILIES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8BB11F-A6E0-4614-8B9E-70A9E229655B}"/>
              </a:ext>
            </a:extLst>
          </p:cNvPr>
          <p:cNvSpPr txBox="1"/>
          <p:nvPr/>
        </p:nvSpPr>
        <p:spPr>
          <a:xfrm>
            <a:off x="7998675" y="1596354"/>
            <a:ext cx="4021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SMIadviser.org/knowledge-base-</a:t>
            </a:r>
            <a:r>
              <a:rPr lang="en-US" dirty="0" err="1"/>
              <a:t>fp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329BE-DECD-41B7-A4F7-FBA5F5E2FC4B}"/>
              </a:ext>
            </a:extLst>
          </p:cNvPr>
          <p:cNvSpPr txBox="1"/>
          <p:nvPr/>
        </p:nvSpPr>
        <p:spPr>
          <a:xfrm>
            <a:off x="7996250" y="2350203"/>
            <a:ext cx="370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Browse any subject area, ask a question, or search for a specific topic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B2792F2-D757-4F31-A910-60DDC02A1DCD}"/>
              </a:ext>
            </a:extLst>
          </p:cNvPr>
          <p:cNvSpPr/>
          <p:nvPr/>
        </p:nvSpPr>
        <p:spPr>
          <a:xfrm>
            <a:off x="7474994" y="1519179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80DA7B-0C5A-49C1-A624-44EC2F65E1F8}"/>
              </a:ext>
            </a:extLst>
          </p:cNvPr>
          <p:cNvSpPr/>
          <p:nvPr/>
        </p:nvSpPr>
        <p:spPr>
          <a:xfrm>
            <a:off x="7469240" y="2401481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7" name="Picture 1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74E43E62-A842-43D9-83F1-D1BCB49CF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263" y="2272115"/>
            <a:ext cx="4762835" cy="309546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7A6336-2B42-4143-BAFD-80BF631E93D6}"/>
              </a:ext>
            </a:extLst>
          </p:cNvPr>
          <p:cNvSpPr/>
          <p:nvPr/>
        </p:nvSpPr>
        <p:spPr>
          <a:xfrm>
            <a:off x="2075869" y="3331674"/>
            <a:ext cx="2386584" cy="2145671"/>
          </a:xfrm>
          <a:custGeom>
            <a:avLst/>
            <a:gdLst>
              <a:gd name="connsiteX0" fmla="*/ 0 w 2386584"/>
              <a:gd name="connsiteY0" fmla="*/ 502920 h 2670048"/>
              <a:gd name="connsiteX1" fmla="*/ 2386584 w 2386584"/>
              <a:gd name="connsiteY1" fmla="*/ 0 h 2670048"/>
              <a:gd name="connsiteX2" fmla="*/ 2386584 w 2386584"/>
              <a:gd name="connsiteY2" fmla="*/ 2670048 h 2670048"/>
              <a:gd name="connsiteX3" fmla="*/ 0 w 2386584"/>
              <a:gd name="connsiteY3" fmla="*/ 1078992 h 2670048"/>
              <a:gd name="connsiteX4" fmla="*/ 0 w 2386584"/>
              <a:gd name="connsiteY4" fmla="*/ 502920 h 267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584" h="2670048">
                <a:moveTo>
                  <a:pt x="0" y="502920"/>
                </a:moveTo>
                <a:lnTo>
                  <a:pt x="2386584" y="0"/>
                </a:lnTo>
                <a:lnTo>
                  <a:pt x="2386584" y="2670048"/>
                </a:lnTo>
                <a:lnTo>
                  <a:pt x="0" y="1078992"/>
                </a:lnTo>
                <a:lnTo>
                  <a:pt x="0" y="502920"/>
                </a:lnTo>
                <a:close/>
              </a:path>
            </a:pathLst>
          </a:custGeom>
          <a:solidFill>
            <a:schemeClr val="bg2">
              <a:lumMod val="1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2CB1AEB-0EB9-4EE2-A7B4-6D1DB30CE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59" y="3159896"/>
            <a:ext cx="6999235" cy="23330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2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E5ECF6-147E-48C9-B66F-54F0B6BF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STRONG PARTNERSHIP NETWORK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7FD139E-9498-4A10-AD55-918D0D1A1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200" y="3824367"/>
            <a:ext cx="1096661" cy="782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A3C79141-4F7A-4FCC-B615-A07045005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54" y="5260576"/>
            <a:ext cx="2260810" cy="584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30C9A329-2999-4344-AFEB-3A727D346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488" y="1801546"/>
            <a:ext cx="1022684" cy="923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1C63A1BE-A811-4401-B902-FE4522006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028" y="2734921"/>
            <a:ext cx="2081287" cy="5349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8EA6DBDF-2313-48A1-9CC3-38617CE80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939" y="2069275"/>
            <a:ext cx="1305095" cy="5871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3018635E-ADED-4129-B85F-847F61234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01" y="4466477"/>
            <a:ext cx="1774824" cy="6454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A7EF05ED-DF7F-4B9C-A734-A85706954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717" y="4226023"/>
            <a:ext cx="1531986" cy="7629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550A1EC5-197B-4BAC-B585-73AAB793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110" y="2076796"/>
            <a:ext cx="1143877" cy="5153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5EA685FF-B75F-4A8B-B64E-A655D7032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920" y="5047374"/>
            <a:ext cx="1831608" cy="5797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9EAA02-86C5-463E-BCCD-12E2511B7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647" b="5693"/>
          <a:stretch>
            <a:fillRect/>
          </a:stretch>
        </p:blipFill>
        <p:spPr bwMode="auto">
          <a:xfrm>
            <a:off x="9582752" y="2832679"/>
            <a:ext cx="2258183" cy="4343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3">
            <a:extLst>
              <a:ext uri="{FF2B5EF4-FFF2-40B4-BE49-F238E27FC236}">
                <a16:creationId xmlns:a16="http://schemas.microsoft.com/office/drawing/2014/main" id="{999D5CEE-DB8F-4FE1-8640-B3AEFEDDF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3" y="2164478"/>
            <a:ext cx="1836334" cy="67945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C3DBF43B-2D5E-4A59-8846-6602C9B12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49" y="3042571"/>
            <a:ext cx="1430367" cy="625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EFAD8446-8B79-4E51-AD28-CCF467D40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576" y="3940196"/>
            <a:ext cx="2159399" cy="4400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5">
            <a:extLst>
              <a:ext uri="{FF2B5EF4-FFF2-40B4-BE49-F238E27FC236}">
                <a16:creationId xmlns:a16="http://schemas.microsoft.com/office/drawing/2014/main" id="{05CEF06A-35B6-48B2-A747-03B3FD404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50" y="3462757"/>
            <a:ext cx="1430367" cy="7869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B05EE8B3-7E13-4786-B9D4-9B5FE276B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561" y="4892369"/>
            <a:ext cx="1310882" cy="697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>
            <a:extLst>
              <a:ext uri="{FF2B5EF4-FFF2-40B4-BE49-F238E27FC236}">
                <a16:creationId xmlns:a16="http://schemas.microsoft.com/office/drawing/2014/main" id="{817FE86B-2F85-4CDA-85A2-C448C41C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592" y="2921135"/>
            <a:ext cx="725368" cy="903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9">
            <a:extLst>
              <a:ext uri="{FF2B5EF4-FFF2-40B4-BE49-F238E27FC236}">
                <a16:creationId xmlns:a16="http://schemas.microsoft.com/office/drawing/2014/main" id="{DBCF3E70-8F22-447A-91B9-ACEA2D2E0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3" y="3027991"/>
            <a:ext cx="2337251" cy="6606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1">
            <a:extLst>
              <a:ext uri="{FF2B5EF4-FFF2-40B4-BE49-F238E27FC236}">
                <a16:creationId xmlns:a16="http://schemas.microsoft.com/office/drawing/2014/main" id="{3D323C96-8F9C-4FD4-A730-75E3B59B8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9" y="3872657"/>
            <a:ext cx="2383570" cy="575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CCA681B1-BA87-474F-83FE-FC0724F09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312" y="2218916"/>
            <a:ext cx="1533010" cy="570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>
            <a:extLst>
              <a:ext uri="{FF2B5EF4-FFF2-40B4-BE49-F238E27FC236}">
                <a16:creationId xmlns:a16="http://schemas.microsoft.com/office/drawing/2014/main" id="{5BE8185D-1853-4602-A510-A44049EE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84" y="4913346"/>
            <a:ext cx="1882513" cy="623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BBC632B9-5418-4AFE-980C-F5279B716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424" y="2248483"/>
            <a:ext cx="1680215" cy="5348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>
            <a:extLst>
              <a:ext uri="{FF2B5EF4-FFF2-40B4-BE49-F238E27FC236}">
                <a16:creationId xmlns:a16="http://schemas.microsoft.com/office/drawing/2014/main" id="{86141AF1-C086-487A-B542-A98FAE6B0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947" y="5337262"/>
            <a:ext cx="2362349" cy="537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FAD092-38CF-4646-8513-B4656644B8B0}"/>
              </a:ext>
            </a:extLst>
          </p:cNvPr>
          <p:cNvSpPr txBox="1"/>
          <p:nvPr/>
        </p:nvSpPr>
        <p:spPr>
          <a:xfrm>
            <a:off x="286173" y="1616880"/>
            <a:ext cx="283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Content Experts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FC653B-CA25-463F-892E-D55C9F9AC6E6}"/>
              </a:ext>
            </a:extLst>
          </p:cNvPr>
          <p:cNvSpPr txBox="1"/>
          <p:nvPr/>
        </p:nvSpPr>
        <p:spPr>
          <a:xfrm>
            <a:off x="6949939" y="1616880"/>
            <a:ext cx="418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Advisory Board / Additional Expertise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07CFD2-6862-4AEC-91C1-B3F5C4FE6D89}"/>
              </a:ext>
            </a:extLst>
          </p:cNvPr>
          <p:cNvCxnSpPr/>
          <p:nvPr/>
        </p:nvCxnSpPr>
        <p:spPr>
          <a:xfrm>
            <a:off x="6633029" y="1616880"/>
            <a:ext cx="0" cy="4323947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EE78C56-8550-46EC-9277-1E146DCAB1D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852" y="3420672"/>
            <a:ext cx="2459136" cy="535136"/>
          </a:xfrm>
          <a:prstGeom prst="rect">
            <a:avLst/>
          </a:prstGeom>
        </p:spPr>
      </p:pic>
      <p:pic>
        <p:nvPicPr>
          <p:cNvPr id="1030" name="Picture 6" descr="Image result for college of psychiatric and neurologic pharmacists">
            <a:extLst>
              <a:ext uri="{FF2B5EF4-FFF2-40B4-BE49-F238E27FC236}">
                <a16:creationId xmlns:a16="http://schemas.microsoft.com/office/drawing/2014/main" id="{2A1E56A4-2806-4E7D-B762-35E64A05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723" y="4132758"/>
            <a:ext cx="1195075" cy="8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PPNET logo">
            <a:extLst>
              <a:ext uri="{FF2B5EF4-FFF2-40B4-BE49-F238E27FC236}">
                <a16:creationId xmlns:a16="http://schemas.microsoft.com/office/drawing/2014/main" id="{6D4C699E-798A-4FF2-9022-1970BE4BE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65" y="4466477"/>
            <a:ext cx="889282" cy="7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5D7A8-FBFB-4CCB-9A5B-5FFD0D9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4D58-2A09-4437-A514-D5F078865D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JOIN OUR #MISSIONFORBETTER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89C11D8-20B3-431E-B785-1D3F26375E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Sign up at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www.SMIadviser.org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B6183-319F-4499-A17C-7722B2909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25" y="1738265"/>
            <a:ext cx="4506283" cy="2702393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501784D-BDCE-4F55-8120-E370E66CD9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9"/>
          <a:stretch/>
        </p:blipFill>
        <p:spPr>
          <a:xfrm>
            <a:off x="4042617" y="4083452"/>
            <a:ext cx="6165363" cy="179642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6F2F88ED-B658-41D8-A22B-DEB42BCA3AFD}"/>
              </a:ext>
            </a:extLst>
          </p:cNvPr>
          <p:cNvSpPr/>
          <p:nvPr/>
        </p:nvSpPr>
        <p:spPr>
          <a:xfrm>
            <a:off x="1984020" y="4736054"/>
            <a:ext cx="1998568" cy="553523"/>
          </a:xfrm>
          <a:prstGeom prst="homePlat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Sign up today!</a:t>
            </a:r>
          </a:p>
        </p:txBody>
      </p:sp>
    </p:spTree>
    <p:extLst>
      <p:ext uri="{BB962C8B-B14F-4D97-AF65-F5344CB8AC3E}">
        <p14:creationId xmlns:p14="http://schemas.microsoft.com/office/powerpoint/2010/main" val="1228303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0855-BE7A-43AB-8ECD-B09A7DE0F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SMI ADVISER</a:t>
            </a:r>
          </a:p>
        </p:txBody>
      </p:sp>
    </p:spTree>
    <p:extLst>
      <p:ext uri="{BB962C8B-B14F-4D97-AF65-F5344CB8AC3E}">
        <p14:creationId xmlns:p14="http://schemas.microsoft.com/office/powerpoint/2010/main" val="1461998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A Color Palette">
      <a:dk1>
        <a:srgbClr val="1E376C"/>
      </a:dk1>
      <a:lt1>
        <a:sysClr val="window" lastClr="FFFFFF"/>
      </a:lt1>
      <a:dk2>
        <a:srgbClr val="1E376C"/>
      </a:dk2>
      <a:lt2>
        <a:srgbClr val="D2D1CF"/>
      </a:lt2>
      <a:accent1>
        <a:srgbClr val="2E5798"/>
      </a:accent1>
      <a:accent2>
        <a:srgbClr val="2D6FB7"/>
      </a:accent2>
      <a:accent3>
        <a:srgbClr val="4D9D45"/>
      </a:accent3>
      <a:accent4>
        <a:srgbClr val="DF5A28"/>
      </a:accent4>
      <a:accent5>
        <a:srgbClr val="98252B"/>
      </a:accent5>
      <a:accent6>
        <a:srgbClr val="D23138"/>
      </a:accent6>
      <a:hlink>
        <a:srgbClr val="09839B"/>
      </a:hlink>
      <a:folHlink>
        <a:srgbClr val="692E4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EC72BDB72FB4C913C0E41E908D71B" ma:contentTypeVersion="12" ma:contentTypeDescription="Create a new document." ma:contentTypeScope="" ma:versionID="0cf1e797c1ce143e43e388dcf271f0d9">
  <xsd:schema xmlns:xsd="http://www.w3.org/2001/XMLSchema" xmlns:xs="http://www.w3.org/2001/XMLSchema" xmlns:p="http://schemas.microsoft.com/office/2006/metadata/properties" xmlns:ns2="1faf8ebd-7c56-4953-9897-29801c7a3c6b" xmlns:ns3="70ac6faa-edc1-4372-9bfd-059388b92460" targetNamespace="http://schemas.microsoft.com/office/2006/metadata/properties" ma:root="true" ma:fieldsID="e1bcf488bf5e16280646ca2deeb04fbd" ns2:_="" ns3:_="">
    <xsd:import namespace="1faf8ebd-7c56-4953-9897-29801c7a3c6b"/>
    <xsd:import namespace="70ac6faa-edc1-4372-9bfd-059388b924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f8ebd-7c56-4953-9897-29801c7a3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c6faa-edc1-4372-9bfd-059388b924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CA7C92-3930-43DD-9638-0B7AA92180C9}"/>
</file>

<file path=customXml/itemProps2.xml><?xml version="1.0" encoding="utf-8"?>
<ds:datastoreItem xmlns:ds="http://schemas.openxmlformats.org/officeDocument/2006/customXml" ds:itemID="{A737FB1E-FD82-4BBE-9CA6-13804D9FDD06}">
  <ds:schemaRefs>
    <ds:schemaRef ds:uri="http://purl.org/dc/elements/1.1/"/>
    <ds:schemaRef ds:uri="http://schemas.microsoft.com/office/2006/documentManagement/types"/>
    <ds:schemaRef ds:uri="http://www.w3.org/XML/1998/namespace"/>
    <ds:schemaRef ds:uri="1faf8ebd-7c56-4953-9897-29801c7a3c6b"/>
    <ds:schemaRef ds:uri="http://purl.org/dc/terms/"/>
    <ds:schemaRef ds:uri="http://purl.org/dc/dcmitype/"/>
    <ds:schemaRef ds:uri="http://schemas.microsoft.com/office/2006/metadata/properties"/>
    <ds:schemaRef ds:uri="70ac6faa-edc1-4372-9bfd-059388b92460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713DF3D-643B-46A1-BA69-A0F16EFA00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2754</TotalTime>
  <Words>164</Words>
  <Application>Microsoft Office PowerPoint</Application>
  <PresentationFormat>Widescreen</PresentationFormat>
  <Paragraphs>26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www.SMIadviser.org</vt:lpstr>
      <vt:lpstr>THE SMI ADVISER KNOWLEDGE BASE</vt:lpstr>
      <vt:lpstr>ANSWERS AND RESOURCES FOR INDIVIDUALS AND FAMILIES</vt:lpstr>
      <vt:lpstr>A STRONG PARTNERSHIP NETWORK</vt:lpstr>
      <vt:lpstr>JOIN OUR #MISSIONFORBETTER</vt:lpstr>
      <vt:lpstr>SMI ADVISER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Romanos</dc:creator>
  <cp:lastModifiedBy>Glenn Laudenslager</cp:lastModifiedBy>
  <cp:revision>53</cp:revision>
  <dcterms:created xsi:type="dcterms:W3CDTF">2018-11-07T23:06:56Z</dcterms:created>
  <dcterms:modified xsi:type="dcterms:W3CDTF">2020-02-07T14:29:57Z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0x010100572EC72BDB72FB4C913C0E41E908D71B</vt:lpwstr>
  </property>
</Properties>
</file>