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handoutMasterIdLst>
    <p:handoutMasterId r:id="rId12"/>
  </p:handoutMasterIdLst>
  <p:sldIdLst>
    <p:sldId id="338" r:id="rId5"/>
    <p:sldId id="334" r:id="rId6"/>
    <p:sldId id="333" r:id="rId7"/>
    <p:sldId id="335" r:id="rId8"/>
    <p:sldId id="339" r:id="rId9"/>
    <p:sldId id="33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sage Parameters" id="{0AC6E928-C82D-44AA-81C8-CB5216711649}">
          <p14:sldIdLst>
            <p14:sldId id="338"/>
          </p14:sldIdLst>
        </p14:section>
        <p14:section name="If You Need a Single Slide" id="{C7804007-1675-4168-B18F-6C5888E1520E}">
          <p14:sldIdLst>
            <p14:sldId id="334"/>
          </p14:sldIdLst>
        </p14:section>
        <p14:section name="If You Need Multiple Slides" id="{07E5960F-A512-49FB-BF1D-2417902205CC}">
          <p14:sldIdLst>
            <p14:sldId id="333"/>
            <p14:sldId id="335"/>
            <p14:sldId id="339"/>
            <p14:sldId id="33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68F"/>
    <a:srgbClr val="002B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47" autoAdjust="0"/>
    <p:restoredTop sz="85006" autoAdjust="0"/>
  </p:normalViewPr>
  <p:slideViewPr>
    <p:cSldViewPr snapToGrid="0">
      <p:cViewPr varScale="1">
        <p:scale>
          <a:sx n="97" d="100"/>
          <a:sy n="97" d="100"/>
        </p:scale>
        <p:origin x="1140" y="72"/>
      </p:cViewPr>
      <p:guideLst/>
    </p:cSldViewPr>
  </p:slideViewPr>
  <p:notesTextViewPr>
    <p:cViewPr>
      <p:scale>
        <a:sx n="1" d="1"/>
        <a:sy n="1" d="1"/>
      </p:scale>
      <p:origin x="0" y="0"/>
    </p:cViewPr>
  </p:notesTextViewPr>
  <p:sorterViewPr>
    <p:cViewPr>
      <p:scale>
        <a:sx n="70" d="100"/>
        <a:sy n="70" d="100"/>
      </p:scale>
      <p:origin x="0" y="-3906"/>
    </p:cViewPr>
  </p:sorterViewPr>
  <p:notesViewPr>
    <p:cSldViewPr snapToGrid="0">
      <p:cViewPr varScale="1">
        <p:scale>
          <a:sx n="78" d="100"/>
          <a:sy n="78" d="100"/>
        </p:scale>
        <p:origin x="204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687B4ED-DE6B-412B-85C3-B9FC64EB4A4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FB47483-1CFA-4C80-8BC5-7056C368F5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0F1E66-A994-43E8-8383-0F71A6FED44A}" type="datetimeFigureOut">
              <a:rPr lang="en-US" smtClean="0"/>
              <a:t>2/7/2020</a:t>
            </a:fld>
            <a:endParaRPr lang="en-US" dirty="0"/>
          </a:p>
        </p:txBody>
      </p:sp>
      <p:sp>
        <p:nvSpPr>
          <p:cNvPr id="4" name="Footer Placeholder 3">
            <a:extLst>
              <a:ext uri="{FF2B5EF4-FFF2-40B4-BE49-F238E27FC236}">
                <a16:creationId xmlns:a16="http://schemas.microsoft.com/office/drawing/2014/main" id="{D115B4F4-6285-4277-B54B-2DB21F703B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121A918-CE00-445C-8F2F-127EF2D164E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0EADE6-E47C-4762-AE7F-B6F0F471EE64}" type="slidenum">
              <a:rPr lang="en-US" smtClean="0"/>
              <a:t>‹#›</a:t>
            </a:fld>
            <a:endParaRPr lang="en-US" dirty="0"/>
          </a:p>
        </p:txBody>
      </p:sp>
    </p:spTree>
    <p:extLst>
      <p:ext uri="{BB962C8B-B14F-4D97-AF65-F5344CB8AC3E}">
        <p14:creationId xmlns:p14="http://schemas.microsoft.com/office/powerpoint/2010/main" val="4152488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652D1-B5C7-4F62-9279-74410AD7ADA2}" type="datetimeFigureOut">
              <a:rPr lang="en-US" smtClean="0"/>
              <a:t>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F92B6B-7CA3-44A0-AE87-6FA27FF134BE}" type="slidenum">
              <a:rPr lang="en-US" smtClean="0"/>
              <a:t>‹#›</a:t>
            </a:fld>
            <a:endParaRPr lang="en-US" dirty="0"/>
          </a:p>
        </p:txBody>
      </p:sp>
    </p:spTree>
    <p:extLst>
      <p:ext uri="{BB962C8B-B14F-4D97-AF65-F5344CB8AC3E}">
        <p14:creationId xmlns:p14="http://schemas.microsoft.com/office/powerpoint/2010/main" val="294619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F92B6B-7CA3-44A0-AE87-6FA27FF134BE}" type="slidenum">
              <a:rPr lang="en-US" smtClean="0"/>
              <a:t>2</a:t>
            </a:fld>
            <a:endParaRPr lang="en-US" dirty="0"/>
          </a:p>
        </p:txBody>
      </p:sp>
    </p:spTree>
    <p:extLst>
      <p:ext uri="{BB962C8B-B14F-4D97-AF65-F5344CB8AC3E}">
        <p14:creationId xmlns:p14="http://schemas.microsoft.com/office/powerpoint/2010/main" val="2440368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F92B6B-7CA3-44A0-AE87-6FA27FF134BE}" type="slidenum">
              <a:rPr lang="en-US" smtClean="0"/>
              <a:t>5</a:t>
            </a:fld>
            <a:endParaRPr lang="en-US"/>
          </a:p>
        </p:txBody>
      </p:sp>
    </p:spTree>
    <p:extLst>
      <p:ext uri="{BB962C8B-B14F-4D97-AF65-F5344CB8AC3E}">
        <p14:creationId xmlns:p14="http://schemas.microsoft.com/office/powerpoint/2010/main" val="3642214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ection_Blue1">
    <p:bg>
      <p:bgPr>
        <a:solidFill>
          <a:schemeClr val="accent1"/>
        </a:solidFill>
        <a:effectLst/>
      </p:bgPr>
    </p:bg>
    <p:spTree>
      <p:nvGrpSpPr>
        <p:cNvPr id="1" name=""/>
        <p:cNvGrpSpPr/>
        <p:nvPr/>
      </p:nvGrpSpPr>
      <p:grpSpPr>
        <a:xfrm>
          <a:off x="0" y="0"/>
          <a:ext cx="0" cy="0"/>
          <a:chOff x="0" y="0"/>
          <a:chExt cx="0" cy="0"/>
        </a:xfrm>
      </p:grpSpPr>
      <p:pic>
        <p:nvPicPr>
          <p:cNvPr id="18" name="Picture 17" descr="A screen shot of a computer&#10;&#10;Description automatically generated">
            <a:extLst>
              <a:ext uri="{FF2B5EF4-FFF2-40B4-BE49-F238E27FC236}">
                <a16:creationId xmlns:a16="http://schemas.microsoft.com/office/drawing/2014/main" id="{AEFAE6D3-C5A3-495F-BC61-1DB195BAAE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834" y="1475905"/>
            <a:ext cx="5321957" cy="4571933"/>
          </a:xfrm>
          <a:prstGeom prst="rect">
            <a:avLst/>
          </a:prstGeom>
          <a:effectLst>
            <a:reflection blurRad="6350" stA="40000" endPos="15000" dir="5400000" sy="-100000" algn="bl" rotWithShape="0"/>
          </a:effectLst>
        </p:spPr>
      </p:pic>
      <p:sp>
        <p:nvSpPr>
          <p:cNvPr id="2" name="Title 1">
            <a:extLst>
              <a:ext uri="{FF2B5EF4-FFF2-40B4-BE49-F238E27FC236}">
                <a16:creationId xmlns:a16="http://schemas.microsoft.com/office/drawing/2014/main" id="{A73EFD27-AEB7-4383-8486-29893C720FBB}"/>
              </a:ext>
            </a:extLst>
          </p:cNvPr>
          <p:cNvSpPr>
            <a:spLocks noGrp="1"/>
          </p:cNvSpPr>
          <p:nvPr>
            <p:ph type="ctrTitle" hasCustomPrompt="1"/>
          </p:nvPr>
        </p:nvSpPr>
        <p:spPr>
          <a:xfrm>
            <a:off x="5805487" y="1576388"/>
            <a:ext cx="5975871" cy="1162050"/>
          </a:xfrm>
        </p:spPr>
        <p:txBody>
          <a:bodyPr anchor="b">
            <a:normAutofit/>
          </a:bodyPr>
          <a:lstStyle>
            <a:lvl1pPr algn="l">
              <a:defRPr sz="4000"/>
            </a:lvl1pPr>
          </a:lstStyle>
          <a:p>
            <a:r>
              <a:rPr lang="en-US" dirty="0"/>
              <a:t>CLICK TO EDIT MASTER TITLE STYLE</a:t>
            </a:r>
          </a:p>
        </p:txBody>
      </p:sp>
      <p:sp>
        <p:nvSpPr>
          <p:cNvPr id="3" name="Subtitle 2">
            <a:extLst>
              <a:ext uri="{FF2B5EF4-FFF2-40B4-BE49-F238E27FC236}">
                <a16:creationId xmlns:a16="http://schemas.microsoft.com/office/drawing/2014/main" id="{7A6561CE-4937-4F05-BE5D-7658B388A744}"/>
              </a:ext>
            </a:extLst>
          </p:cNvPr>
          <p:cNvSpPr>
            <a:spLocks noGrp="1"/>
          </p:cNvSpPr>
          <p:nvPr>
            <p:ph type="subTitle" idx="1"/>
          </p:nvPr>
        </p:nvSpPr>
        <p:spPr>
          <a:xfrm>
            <a:off x="5805488" y="3296444"/>
            <a:ext cx="5975870" cy="13128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9330A9A4-9A66-4176-A0E9-3605F07D2535}"/>
              </a:ext>
            </a:extLst>
          </p:cNvPr>
          <p:cNvSpPr>
            <a:spLocks noGrp="1"/>
          </p:cNvSpPr>
          <p:nvPr>
            <p:ph type="sldNum" sz="quarter" idx="12"/>
          </p:nvPr>
        </p:nvSpPr>
        <p:spPr/>
        <p:txBody>
          <a:bodyPr/>
          <a:lstStyle/>
          <a:p>
            <a:fld id="{6E3D59CC-C904-465C-AC3B-BC68F3EE6F51}" type="slidenum">
              <a:rPr lang="en-US" smtClean="0"/>
              <a:t>‹#›</a:t>
            </a:fld>
            <a:endParaRPr lang="en-US" dirty="0"/>
          </a:p>
        </p:txBody>
      </p:sp>
      <p:cxnSp>
        <p:nvCxnSpPr>
          <p:cNvPr id="14" name="Straight Connector 13">
            <a:extLst>
              <a:ext uri="{FF2B5EF4-FFF2-40B4-BE49-F238E27FC236}">
                <a16:creationId xmlns:a16="http://schemas.microsoft.com/office/drawing/2014/main" id="{98BD75E1-0174-428A-A890-347780034DF8}"/>
              </a:ext>
            </a:extLst>
          </p:cNvPr>
          <p:cNvCxnSpPr/>
          <p:nvPr userDrawn="1"/>
        </p:nvCxnSpPr>
        <p:spPr>
          <a:xfrm>
            <a:off x="5805487" y="3009900"/>
            <a:ext cx="362426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89BFBDA9-C003-42DA-9E02-7980EAC79F1A}"/>
              </a:ext>
            </a:extLst>
          </p:cNvPr>
          <p:cNvSpPr txBox="1">
            <a:spLocks/>
          </p:cNvSpPr>
          <p:nvPr userDrawn="1"/>
        </p:nvSpPr>
        <p:spPr>
          <a:xfrm>
            <a:off x="2031900" y="4496086"/>
            <a:ext cx="1909824" cy="6882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9468F"/>
                </a:solidFill>
                <a:latin typeface="+mj-lt"/>
                <a:ea typeface="+mj-ea"/>
                <a:cs typeface="+mj-cs"/>
              </a:defRPr>
            </a:lvl1pPr>
          </a:lstStyle>
          <a:p>
            <a:pPr algn="ctr"/>
            <a:r>
              <a:rPr lang="en-US" sz="1400" dirty="0"/>
              <a:t>www.SMIadviser.org</a:t>
            </a:r>
          </a:p>
        </p:txBody>
      </p:sp>
      <p:pic>
        <p:nvPicPr>
          <p:cNvPr id="9" name="Picture 8">
            <a:extLst>
              <a:ext uri="{FF2B5EF4-FFF2-40B4-BE49-F238E27FC236}">
                <a16:creationId xmlns:a16="http://schemas.microsoft.com/office/drawing/2014/main" id="{CAB815D0-0FD1-4B17-8906-12037295468B}"/>
              </a:ext>
            </a:extLst>
          </p:cNvPr>
          <p:cNvPicPr>
            <a:picLocks noChangeAspect="1"/>
          </p:cNvPicPr>
          <p:nvPr userDrawn="1"/>
        </p:nvPicPr>
        <p:blipFill>
          <a:blip r:embed="rId3"/>
          <a:stretch>
            <a:fillRect/>
          </a:stretch>
        </p:blipFill>
        <p:spPr>
          <a:xfrm>
            <a:off x="732056" y="1770822"/>
            <a:ext cx="4487092" cy="2668825"/>
          </a:xfrm>
          <a:prstGeom prst="rect">
            <a:avLst/>
          </a:prstGeom>
        </p:spPr>
      </p:pic>
    </p:spTree>
    <p:extLst>
      <p:ext uri="{BB962C8B-B14F-4D97-AF65-F5344CB8AC3E}">
        <p14:creationId xmlns:p14="http://schemas.microsoft.com/office/powerpoint/2010/main" val="1056742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creen_Homepage">
    <p:bg>
      <p:bgPr>
        <a:solidFill>
          <a:schemeClr val="accent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330A9A4-9A66-4176-A0E9-3605F07D2535}"/>
              </a:ext>
            </a:extLst>
          </p:cNvPr>
          <p:cNvSpPr>
            <a:spLocks noGrp="1"/>
          </p:cNvSpPr>
          <p:nvPr>
            <p:ph type="sldNum" sz="quarter" idx="12"/>
          </p:nvPr>
        </p:nvSpPr>
        <p:spPr/>
        <p:txBody>
          <a:bodyPr/>
          <a:lstStyle/>
          <a:p>
            <a:fld id="{6E3D59CC-C904-465C-AC3B-BC68F3EE6F51}" type="slidenum">
              <a:rPr lang="en-US" smtClean="0"/>
              <a:t>‹#›</a:t>
            </a:fld>
            <a:endParaRPr lang="en-US" dirty="0"/>
          </a:p>
        </p:txBody>
      </p:sp>
      <p:pic>
        <p:nvPicPr>
          <p:cNvPr id="12" name="Picture 11" descr="A screen shot of a computer&#10;&#10;Description automatically generated">
            <a:extLst>
              <a:ext uri="{FF2B5EF4-FFF2-40B4-BE49-F238E27FC236}">
                <a16:creationId xmlns:a16="http://schemas.microsoft.com/office/drawing/2014/main" id="{17F19C1B-664C-4BC6-BBD9-B6002032DC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95129" y="244494"/>
            <a:ext cx="7401742" cy="6358614"/>
          </a:xfrm>
          <a:prstGeom prst="rect">
            <a:avLst/>
          </a:prstGeom>
          <a:effectLst>
            <a:reflection blurRad="6350" stA="40000" endPos="15000" dir="5400000" sy="-100000" algn="bl" rotWithShape="0"/>
          </a:effectLst>
        </p:spPr>
      </p:pic>
      <p:sp>
        <p:nvSpPr>
          <p:cNvPr id="7" name="Title 3">
            <a:extLst>
              <a:ext uri="{FF2B5EF4-FFF2-40B4-BE49-F238E27FC236}">
                <a16:creationId xmlns:a16="http://schemas.microsoft.com/office/drawing/2014/main" id="{1327B0D0-4937-4B34-8E6D-06BC7909EACB}"/>
              </a:ext>
            </a:extLst>
          </p:cNvPr>
          <p:cNvSpPr txBox="1">
            <a:spLocks/>
          </p:cNvSpPr>
          <p:nvPr userDrawn="1"/>
        </p:nvSpPr>
        <p:spPr>
          <a:xfrm>
            <a:off x="4170169" y="4615727"/>
            <a:ext cx="3851660" cy="68820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19468F"/>
                </a:solidFill>
                <a:latin typeface="+mj-lt"/>
                <a:ea typeface="+mj-ea"/>
                <a:cs typeface="+mj-cs"/>
              </a:defRPr>
            </a:lvl1pPr>
          </a:lstStyle>
          <a:p>
            <a:pPr algn="ctr"/>
            <a:r>
              <a:rPr lang="en-US" sz="2400" dirty="0"/>
              <a:t>Visit www.SMIadviser.org</a:t>
            </a:r>
          </a:p>
        </p:txBody>
      </p:sp>
      <p:pic>
        <p:nvPicPr>
          <p:cNvPr id="8" name="Picture 7">
            <a:extLst>
              <a:ext uri="{FF2B5EF4-FFF2-40B4-BE49-F238E27FC236}">
                <a16:creationId xmlns:a16="http://schemas.microsoft.com/office/drawing/2014/main" id="{FB3F3A6E-BAF0-4268-9DA2-DF4A3BCB24FA}"/>
              </a:ext>
            </a:extLst>
          </p:cNvPr>
          <p:cNvPicPr>
            <a:picLocks noChangeAspect="1"/>
          </p:cNvPicPr>
          <p:nvPr userDrawn="1"/>
        </p:nvPicPr>
        <p:blipFill>
          <a:blip r:embed="rId3"/>
          <a:stretch>
            <a:fillRect/>
          </a:stretch>
        </p:blipFill>
        <p:spPr>
          <a:xfrm>
            <a:off x="2951554" y="607049"/>
            <a:ext cx="6270037" cy="3729282"/>
          </a:xfrm>
          <a:prstGeom prst="rect">
            <a:avLst/>
          </a:prstGeom>
        </p:spPr>
      </p:pic>
    </p:spTree>
    <p:extLst>
      <p:ext uri="{BB962C8B-B14F-4D97-AF65-F5344CB8AC3E}">
        <p14:creationId xmlns:p14="http://schemas.microsoft.com/office/powerpoint/2010/main" val="16147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Content_White_Back">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8DC71-CD19-45C3-B297-E73101CFA329}"/>
              </a:ext>
            </a:extLst>
          </p:cNvPr>
          <p:cNvSpPr>
            <a:spLocks noGrp="1"/>
          </p:cNvSpPr>
          <p:nvPr>
            <p:ph type="title" hasCustomPrompt="1"/>
          </p:nvPr>
        </p:nvSpPr>
        <p:spPr>
          <a:xfrm>
            <a:off x="166687" y="365126"/>
            <a:ext cx="11534775" cy="954088"/>
          </a:xfrm>
        </p:spPr>
        <p:txBody>
          <a:bodyPr>
            <a:normAutofit/>
          </a:bodyPr>
          <a:lstStyle>
            <a:lvl1pPr>
              <a:defRPr sz="3600">
                <a:solidFill>
                  <a:schemeClr val="tx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3238575-A8AC-4AC8-8F03-9C38564B0D5C}"/>
              </a:ext>
            </a:extLst>
          </p:cNvPr>
          <p:cNvSpPr>
            <a:spLocks noGrp="1"/>
          </p:cNvSpPr>
          <p:nvPr>
            <p:ph idx="1"/>
          </p:nvPr>
        </p:nvSpPr>
        <p:spPr>
          <a:xfrm>
            <a:off x="523875" y="1825625"/>
            <a:ext cx="11177587" cy="4143370"/>
          </a:xfr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BD320EF7-9AD4-4AC5-A10B-818194E0186C}"/>
              </a:ext>
            </a:extLst>
          </p:cNvPr>
          <p:cNvSpPr>
            <a:spLocks noGrp="1"/>
          </p:cNvSpPr>
          <p:nvPr>
            <p:ph type="sldNum" sz="quarter" idx="12"/>
          </p:nvPr>
        </p:nvSpPr>
        <p:spPr>
          <a:xfrm>
            <a:off x="5536405" y="6356350"/>
            <a:ext cx="795337" cy="365125"/>
          </a:xfrm>
        </p:spPr>
        <p:txBody>
          <a:bodyPr/>
          <a:lstStyle>
            <a:lvl1pPr algn="ctr">
              <a:defRPr>
                <a:solidFill>
                  <a:schemeClr val="bg1"/>
                </a:solidFill>
              </a:defRPr>
            </a:lvl1pPr>
          </a:lstStyle>
          <a:p>
            <a:fld id="{6E3D59CC-C904-465C-AC3B-BC68F3EE6F51}" type="slidenum">
              <a:rPr lang="en-US" smtClean="0"/>
              <a:pPr/>
              <a:t>‹#›</a:t>
            </a:fld>
            <a:endParaRPr lang="en-US" dirty="0"/>
          </a:p>
        </p:txBody>
      </p:sp>
      <p:cxnSp>
        <p:nvCxnSpPr>
          <p:cNvPr id="8" name="Straight Connector 7">
            <a:extLst>
              <a:ext uri="{FF2B5EF4-FFF2-40B4-BE49-F238E27FC236}">
                <a16:creationId xmlns:a16="http://schemas.microsoft.com/office/drawing/2014/main" id="{C00F2FAA-D01B-4E55-B350-771E20DF9140}"/>
              </a:ext>
            </a:extLst>
          </p:cNvPr>
          <p:cNvCxnSpPr/>
          <p:nvPr userDrawn="1"/>
        </p:nvCxnSpPr>
        <p:spPr>
          <a:xfrm>
            <a:off x="0" y="1333502"/>
            <a:ext cx="27384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Freeform: Shape 23">
            <a:extLst>
              <a:ext uri="{FF2B5EF4-FFF2-40B4-BE49-F238E27FC236}">
                <a16:creationId xmlns:a16="http://schemas.microsoft.com/office/drawing/2014/main" id="{6A02242D-AD2E-4E76-B934-2152A3BD8E21}"/>
              </a:ext>
            </a:extLst>
          </p:cNvPr>
          <p:cNvSpPr/>
          <p:nvPr userDrawn="1"/>
        </p:nvSpPr>
        <p:spPr>
          <a:xfrm>
            <a:off x="-2081" y="5626100"/>
            <a:ext cx="12192000" cy="1231900"/>
          </a:xfrm>
          <a:custGeom>
            <a:avLst/>
            <a:gdLst>
              <a:gd name="connsiteX0" fmla="*/ 0 w 12192000"/>
              <a:gd name="connsiteY0" fmla="*/ 1511300 h 1524000"/>
              <a:gd name="connsiteX1" fmla="*/ 12192000 w 12192000"/>
              <a:gd name="connsiteY1" fmla="*/ 0 h 1524000"/>
              <a:gd name="connsiteX2" fmla="*/ 12192000 w 12192000"/>
              <a:gd name="connsiteY2" fmla="*/ 1524000 h 1524000"/>
              <a:gd name="connsiteX3" fmla="*/ 0 w 12192000"/>
              <a:gd name="connsiteY3" fmla="*/ 1511300 h 1524000"/>
              <a:gd name="connsiteX0" fmla="*/ 0 w 12192000"/>
              <a:gd name="connsiteY0" fmla="*/ 1219200 h 1231900"/>
              <a:gd name="connsiteX1" fmla="*/ 12192000 w 12192000"/>
              <a:gd name="connsiteY1" fmla="*/ 0 h 1231900"/>
              <a:gd name="connsiteX2" fmla="*/ 12192000 w 12192000"/>
              <a:gd name="connsiteY2" fmla="*/ 1231900 h 1231900"/>
              <a:gd name="connsiteX3" fmla="*/ 0 w 12192000"/>
              <a:gd name="connsiteY3" fmla="*/ 1219200 h 1231900"/>
            </a:gdLst>
            <a:ahLst/>
            <a:cxnLst>
              <a:cxn ang="0">
                <a:pos x="connsiteX0" y="connsiteY0"/>
              </a:cxn>
              <a:cxn ang="0">
                <a:pos x="connsiteX1" y="connsiteY1"/>
              </a:cxn>
              <a:cxn ang="0">
                <a:pos x="connsiteX2" y="connsiteY2"/>
              </a:cxn>
              <a:cxn ang="0">
                <a:pos x="connsiteX3" y="connsiteY3"/>
              </a:cxn>
            </a:cxnLst>
            <a:rect l="l" t="t" r="r" b="b"/>
            <a:pathLst>
              <a:path w="12192000" h="1231900">
                <a:moveTo>
                  <a:pt x="0" y="1219200"/>
                </a:moveTo>
                <a:lnTo>
                  <a:pt x="12192000" y="0"/>
                </a:lnTo>
                <a:lnTo>
                  <a:pt x="12192000" y="1231900"/>
                </a:lnTo>
                <a:lnTo>
                  <a:pt x="0" y="1219200"/>
                </a:lnTo>
                <a:close/>
              </a:path>
            </a:pathLst>
          </a:custGeom>
          <a:solidFill>
            <a:srgbClr val="194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F6921BB-9CCD-423F-ADF3-E69317721768}"/>
              </a:ext>
            </a:extLst>
          </p:cNvPr>
          <p:cNvSpPr/>
          <p:nvPr userDrawn="1"/>
        </p:nvSpPr>
        <p:spPr>
          <a:xfrm>
            <a:off x="390883" y="6378621"/>
            <a:ext cx="2105063" cy="184666"/>
          </a:xfrm>
          <a:prstGeom prst="rect">
            <a:avLst/>
          </a:prstGeom>
        </p:spPr>
        <p:txBody>
          <a:bodyPr wrap="none">
            <a:spAutoFit/>
          </a:bodyPr>
          <a:lstStyle/>
          <a:p>
            <a:pPr algn="l"/>
            <a:r>
              <a:rPr lang="en-US" sz="600" kern="1200" dirty="0">
                <a:solidFill>
                  <a:schemeClr val="bg1">
                    <a:lumMod val="50000"/>
                  </a:schemeClr>
                </a:solidFill>
                <a:effectLst/>
                <a:latin typeface="+mn-lt"/>
                <a:ea typeface="+mn-ea"/>
                <a:cs typeface="+mn-cs"/>
              </a:rPr>
              <a:t>© 2019 American Psychiatric Association. All rights reserved. </a:t>
            </a:r>
          </a:p>
        </p:txBody>
      </p:sp>
    </p:spTree>
    <p:extLst>
      <p:ext uri="{BB962C8B-B14F-4D97-AF65-F5344CB8AC3E}">
        <p14:creationId xmlns:p14="http://schemas.microsoft.com/office/powerpoint/2010/main" val="1267026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_Blue">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D320EF7-9AD4-4AC5-A10B-818194E0186C}"/>
              </a:ext>
            </a:extLst>
          </p:cNvPr>
          <p:cNvSpPr>
            <a:spLocks noGrp="1"/>
          </p:cNvSpPr>
          <p:nvPr>
            <p:ph type="sldNum" sz="quarter" idx="12"/>
          </p:nvPr>
        </p:nvSpPr>
        <p:spPr>
          <a:xfrm>
            <a:off x="5536405" y="6356350"/>
            <a:ext cx="795337" cy="365125"/>
          </a:xfrm>
        </p:spPr>
        <p:txBody>
          <a:bodyPr/>
          <a:lstStyle>
            <a:lvl1pPr algn="ctr">
              <a:defRPr>
                <a:solidFill>
                  <a:schemeClr val="bg1"/>
                </a:solidFill>
              </a:defRPr>
            </a:lvl1pPr>
          </a:lstStyle>
          <a:p>
            <a:fld id="{6E3D59CC-C904-465C-AC3B-BC68F3EE6F51}" type="slidenum">
              <a:rPr lang="en-US" smtClean="0"/>
              <a:pPr/>
              <a:t>‹#›</a:t>
            </a:fld>
            <a:endParaRPr lang="en-US" dirty="0"/>
          </a:p>
        </p:txBody>
      </p:sp>
      <p:sp>
        <p:nvSpPr>
          <p:cNvPr id="24" name="Freeform: Shape 23">
            <a:extLst>
              <a:ext uri="{FF2B5EF4-FFF2-40B4-BE49-F238E27FC236}">
                <a16:creationId xmlns:a16="http://schemas.microsoft.com/office/drawing/2014/main" id="{6A02242D-AD2E-4E76-B934-2152A3BD8E21}"/>
              </a:ext>
            </a:extLst>
          </p:cNvPr>
          <p:cNvSpPr/>
          <p:nvPr userDrawn="1"/>
        </p:nvSpPr>
        <p:spPr>
          <a:xfrm>
            <a:off x="-2081" y="5626100"/>
            <a:ext cx="12192000" cy="1231900"/>
          </a:xfrm>
          <a:custGeom>
            <a:avLst/>
            <a:gdLst>
              <a:gd name="connsiteX0" fmla="*/ 0 w 12192000"/>
              <a:gd name="connsiteY0" fmla="*/ 1511300 h 1524000"/>
              <a:gd name="connsiteX1" fmla="*/ 12192000 w 12192000"/>
              <a:gd name="connsiteY1" fmla="*/ 0 h 1524000"/>
              <a:gd name="connsiteX2" fmla="*/ 12192000 w 12192000"/>
              <a:gd name="connsiteY2" fmla="*/ 1524000 h 1524000"/>
              <a:gd name="connsiteX3" fmla="*/ 0 w 12192000"/>
              <a:gd name="connsiteY3" fmla="*/ 1511300 h 1524000"/>
              <a:gd name="connsiteX0" fmla="*/ 0 w 12192000"/>
              <a:gd name="connsiteY0" fmla="*/ 1219200 h 1231900"/>
              <a:gd name="connsiteX1" fmla="*/ 12192000 w 12192000"/>
              <a:gd name="connsiteY1" fmla="*/ 0 h 1231900"/>
              <a:gd name="connsiteX2" fmla="*/ 12192000 w 12192000"/>
              <a:gd name="connsiteY2" fmla="*/ 1231900 h 1231900"/>
              <a:gd name="connsiteX3" fmla="*/ 0 w 12192000"/>
              <a:gd name="connsiteY3" fmla="*/ 1219200 h 1231900"/>
            </a:gdLst>
            <a:ahLst/>
            <a:cxnLst>
              <a:cxn ang="0">
                <a:pos x="connsiteX0" y="connsiteY0"/>
              </a:cxn>
              <a:cxn ang="0">
                <a:pos x="connsiteX1" y="connsiteY1"/>
              </a:cxn>
              <a:cxn ang="0">
                <a:pos x="connsiteX2" y="connsiteY2"/>
              </a:cxn>
              <a:cxn ang="0">
                <a:pos x="connsiteX3" y="connsiteY3"/>
              </a:cxn>
            </a:cxnLst>
            <a:rect l="l" t="t" r="r" b="b"/>
            <a:pathLst>
              <a:path w="12192000" h="1231900">
                <a:moveTo>
                  <a:pt x="0" y="1219200"/>
                </a:moveTo>
                <a:lnTo>
                  <a:pt x="12192000" y="0"/>
                </a:lnTo>
                <a:lnTo>
                  <a:pt x="12192000" y="1231900"/>
                </a:lnTo>
                <a:lnTo>
                  <a:pt x="0" y="1219200"/>
                </a:lnTo>
                <a:close/>
              </a:path>
            </a:pathLst>
          </a:custGeom>
          <a:solidFill>
            <a:srgbClr val="194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8BBB61BD-FB79-4CD0-9DC0-5E37178C6D2E}"/>
              </a:ext>
            </a:extLst>
          </p:cNvPr>
          <p:cNvSpPr/>
          <p:nvPr userDrawn="1"/>
        </p:nvSpPr>
        <p:spPr>
          <a:xfrm>
            <a:off x="390883" y="6378621"/>
            <a:ext cx="2105063" cy="184666"/>
          </a:xfrm>
          <a:prstGeom prst="rect">
            <a:avLst/>
          </a:prstGeom>
        </p:spPr>
        <p:txBody>
          <a:bodyPr wrap="none">
            <a:spAutoFit/>
          </a:bodyPr>
          <a:lstStyle/>
          <a:p>
            <a:pPr algn="l"/>
            <a:r>
              <a:rPr lang="en-US" sz="600" kern="1200" dirty="0">
                <a:solidFill>
                  <a:schemeClr val="bg1">
                    <a:lumMod val="50000"/>
                  </a:schemeClr>
                </a:solidFill>
                <a:effectLst/>
                <a:latin typeface="+mn-lt"/>
                <a:ea typeface="+mn-ea"/>
                <a:cs typeface="+mn-cs"/>
              </a:rPr>
              <a:t>© 2019 American Psychiatric Association. All rights reserved. </a:t>
            </a:r>
          </a:p>
        </p:txBody>
      </p:sp>
    </p:spTree>
    <p:extLst>
      <p:ext uri="{BB962C8B-B14F-4D97-AF65-F5344CB8AC3E}">
        <p14:creationId xmlns:p14="http://schemas.microsoft.com/office/powerpoint/2010/main" val="24914021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9468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2850C7-83A1-4564-B414-318E5CBED8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788C119-583A-47B2-9520-14955DA8B4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Shape 6">
            <a:extLst>
              <a:ext uri="{FF2B5EF4-FFF2-40B4-BE49-F238E27FC236}">
                <a16:creationId xmlns:a16="http://schemas.microsoft.com/office/drawing/2014/main" id="{12C66B27-B314-4F07-AD05-6015F30B697D}"/>
              </a:ext>
            </a:extLst>
          </p:cNvPr>
          <p:cNvSpPr/>
          <p:nvPr userDrawn="1"/>
        </p:nvSpPr>
        <p:spPr>
          <a:xfrm>
            <a:off x="0" y="5638800"/>
            <a:ext cx="12192000" cy="1231900"/>
          </a:xfrm>
          <a:custGeom>
            <a:avLst/>
            <a:gdLst>
              <a:gd name="connsiteX0" fmla="*/ 0 w 12192000"/>
              <a:gd name="connsiteY0" fmla="*/ 1511300 h 1524000"/>
              <a:gd name="connsiteX1" fmla="*/ 12192000 w 12192000"/>
              <a:gd name="connsiteY1" fmla="*/ 0 h 1524000"/>
              <a:gd name="connsiteX2" fmla="*/ 12192000 w 12192000"/>
              <a:gd name="connsiteY2" fmla="*/ 1524000 h 1524000"/>
              <a:gd name="connsiteX3" fmla="*/ 0 w 12192000"/>
              <a:gd name="connsiteY3" fmla="*/ 1511300 h 1524000"/>
              <a:gd name="connsiteX0" fmla="*/ 0 w 12192000"/>
              <a:gd name="connsiteY0" fmla="*/ 1219200 h 1231900"/>
              <a:gd name="connsiteX1" fmla="*/ 12192000 w 12192000"/>
              <a:gd name="connsiteY1" fmla="*/ 0 h 1231900"/>
              <a:gd name="connsiteX2" fmla="*/ 12192000 w 12192000"/>
              <a:gd name="connsiteY2" fmla="*/ 1231900 h 1231900"/>
              <a:gd name="connsiteX3" fmla="*/ 0 w 12192000"/>
              <a:gd name="connsiteY3" fmla="*/ 1219200 h 1231900"/>
            </a:gdLst>
            <a:ahLst/>
            <a:cxnLst>
              <a:cxn ang="0">
                <a:pos x="connsiteX0" y="connsiteY0"/>
              </a:cxn>
              <a:cxn ang="0">
                <a:pos x="connsiteX1" y="connsiteY1"/>
              </a:cxn>
              <a:cxn ang="0">
                <a:pos x="connsiteX2" y="connsiteY2"/>
              </a:cxn>
              <a:cxn ang="0">
                <a:pos x="connsiteX3" y="connsiteY3"/>
              </a:cxn>
            </a:cxnLst>
            <a:rect l="l" t="t" r="r" b="b"/>
            <a:pathLst>
              <a:path w="12192000" h="1231900">
                <a:moveTo>
                  <a:pt x="0" y="1219200"/>
                </a:moveTo>
                <a:lnTo>
                  <a:pt x="12192000" y="0"/>
                </a:lnTo>
                <a:lnTo>
                  <a:pt x="12192000" y="1231900"/>
                </a:lnTo>
                <a:lnTo>
                  <a:pt x="0" y="12192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25CE358F-17B3-4760-B0BA-6D5E074B6B6E}"/>
              </a:ext>
            </a:extLst>
          </p:cNvPr>
          <p:cNvSpPr>
            <a:spLocks noGrp="1"/>
          </p:cNvSpPr>
          <p:nvPr>
            <p:ph type="sldNum" sz="quarter" idx="4"/>
          </p:nvPr>
        </p:nvSpPr>
        <p:spPr>
          <a:xfrm>
            <a:off x="5698331" y="6356350"/>
            <a:ext cx="795337" cy="365125"/>
          </a:xfrm>
          <a:prstGeom prst="rect">
            <a:avLst/>
          </a:prstGeom>
        </p:spPr>
        <p:txBody>
          <a:bodyPr vert="horz" lIns="91440" tIns="45720" rIns="91440" bIns="45720" rtlCol="0" anchor="ctr"/>
          <a:lstStyle>
            <a:lvl1pPr algn="ctr">
              <a:defRPr sz="1200">
                <a:solidFill>
                  <a:schemeClr val="bg2">
                    <a:lumMod val="90000"/>
                  </a:schemeClr>
                </a:solidFill>
              </a:defRPr>
            </a:lvl1pPr>
          </a:lstStyle>
          <a:p>
            <a:fld id="{6E3D59CC-C904-465C-AC3B-BC68F3EE6F51}" type="slidenum">
              <a:rPr lang="en-US" smtClean="0"/>
              <a:pPr/>
              <a:t>‹#›</a:t>
            </a:fld>
            <a:endParaRPr lang="en-US" dirty="0"/>
          </a:p>
        </p:txBody>
      </p:sp>
      <p:sp>
        <p:nvSpPr>
          <p:cNvPr id="12" name="Rectangle 11">
            <a:extLst>
              <a:ext uri="{FF2B5EF4-FFF2-40B4-BE49-F238E27FC236}">
                <a16:creationId xmlns:a16="http://schemas.microsoft.com/office/drawing/2014/main" id="{A39FC06F-2122-498E-9309-3DA503EF6477}"/>
              </a:ext>
            </a:extLst>
          </p:cNvPr>
          <p:cNvSpPr/>
          <p:nvPr userDrawn="1"/>
        </p:nvSpPr>
        <p:spPr>
          <a:xfrm>
            <a:off x="390883" y="6378621"/>
            <a:ext cx="2105063" cy="184666"/>
          </a:xfrm>
          <a:prstGeom prst="rect">
            <a:avLst/>
          </a:prstGeom>
        </p:spPr>
        <p:txBody>
          <a:bodyPr wrap="none">
            <a:spAutoFit/>
          </a:bodyPr>
          <a:lstStyle/>
          <a:p>
            <a:pPr algn="l"/>
            <a:r>
              <a:rPr lang="en-US" sz="600" kern="1200" dirty="0">
                <a:solidFill>
                  <a:schemeClr val="bg1"/>
                </a:solidFill>
                <a:effectLst/>
                <a:latin typeface="+mn-lt"/>
                <a:ea typeface="+mn-ea"/>
                <a:cs typeface="+mn-cs"/>
              </a:rPr>
              <a:t>© 2019 American Psychiatric Association. All rights reserved. </a:t>
            </a:r>
          </a:p>
        </p:txBody>
      </p:sp>
    </p:spTree>
    <p:extLst>
      <p:ext uri="{BB962C8B-B14F-4D97-AF65-F5344CB8AC3E}">
        <p14:creationId xmlns:p14="http://schemas.microsoft.com/office/powerpoint/2010/main" val="2682526439"/>
      </p:ext>
    </p:extLst>
  </p:cSld>
  <p:clrMap bg1="lt1" tx1="dk1" bg2="lt2" tx2="dk2" accent1="accent1" accent2="accent2" accent3="accent3" accent4="accent4" accent5="accent5" accent6="accent6" hlink="hlink" folHlink="folHlink"/>
  <p:sldLayoutIdLst>
    <p:sldLayoutId id="2147483660" r:id="rId1"/>
    <p:sldLayoutId id="2147483678" r:id="rId2"/>
    <p:sldLayoutId id="2147483692" r:id="rId3"/>
    <p:sldLayoutId id="2147483691" r:id="rId4"/>
  </p:sldLayoutIdLst>
  <p:hf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jpeg"/><Relationship Id="rId3" Type="http://schemas.openxmlformats.org/officeDocument/2006/relationships/image" Target="../media/image9.png"/><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5" Type="http://schemas.openxmlformats.org/officeDocument/2006/relationships/image" Target="../media/image31.png"/><Relationship Id="rId2" Type="http://schemas.openxmlformats.org/officeDocument/2006/relationships/notesSlide" Target="../notesSlides/notesSlide2.xml"/><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12.png"/><Relationship Id="rId11" Type="http://schemas.openxmlformats.org/officeDocument/2006/relationships/image" Target="../media/image17.png"/><Relationship Id="rId24" Type="http://schemas.openxmlformats.org/officeDocument/2006/relationships/image" Target="../media/image30.png"/><Relationship Id="rId5" Type="http://schemas.openxmlformats.org/officeDocument/2006/relationships/image" Target="../media/image11.png"/><Relationship Id="rId15" Type="http://schemas.openxmlformats.org/officeDocument/2006/relationships/image" Target="../media/image21.png"/><Relationship Id="rId23" Type="http://schemas.openxmlformats.org/officeDocument/2006/relationships/image" Target="../media/image29.png"/><Relationship Id="rId10" Type="http://schemas.openxmlformats.org/officeDocument/2006/relationships/image" Target="../media/image16.png"/><Relationship Id="rId19" Type="http://schemas.openxmlformats.org/officeDocument/2006/relationships/image" Target="../media/image25.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3536BA-0D08-4FD3-A2DD-F4CB0E756EE8}"/>
              </a:ext>
            </a:extLst>
          </p:cNvPr>
          <p:cNvSpPr>
            <a:spLocks noGrp="1"/>
          </p:cNvSpPr>
          <p:nvPr>
            <p:ph type="title"/>
          </p:nvPr>
        </p:nvSpPr>
        <p:spPr/>
        <p:txBody>
          <a:bodyPr/>
          <a:lstStyle/>
          <a:p>
            <a:r>
              <a:rPr lang="en-US" dirty="0"/>
              <a:t>IMPORTANT USAGE PARAMETERS</a:t>
            </a:r>
          </a:p>
        </p:txBody>
      </p:sp>
      <p:sp>
        <p:nvSpPr>
          <p:cNvPr id="4" name="Content Placeholder 3">
            <a:extLst>
              <a:ext uri="{FF2B5EF4-FFF2-40B4-BE49-F238E27FC236}">
                <a16:creationId xmlns:a16="http://schemas.microsoft.com/office/drawing/2014/main" id="{98B9D54E-AD7A-4055-8BA8-89969D0B0DBD}"/>
              </a:ext>
            </a:extLst>
          </p:cNvPr>
          <p:cNvSpPr>
            <a:spLocks noGrp="1"/>
          </p:cNvSpPr>
          <p:nvPr>
            <p:ph idx="1"/>
          </p:nvPr>
        </p:nvSpPr>
        <p:spPr/>
        <p:txBody>
          <a:bodyPr/>
          <a:lstStyle/>
          <a:p>
            <a:r>
              <a:rPr lang="en-US" dirty="0"/>
              <a:t>Do not edit or change any information on these slides – this includes text, logos, formatting, or positioning of content</a:t>
            </a:r>
          </a:p>
          <a:p>
            <a:endParaRPr lang="en-US" dirty="0"/>
          </a:p>
          <a:p>
            <a:r>
              <a:rPr lang="en-US" dirty="0"/>
              <a:t>These slides are for use in external presentations by faculty, content partners, advisers, or others directly involved with SMI Adviser</a:t>
            </a:r>
          </a:p>
          <a:p>
            <a:endParaRPr lang="en-US" dirty="0"/>
          </a:p>
          <a:p>
            <a:r>
              <a:rPr lang="en-US" dirty="0"/>
              <a:t>For any questions, please contact Lauren Cook, APA, lcook@psych.org</a:t>
            </a:r>
          </a:p>
        </p:txBody>
      </p:sp>
      <p:sp>
        <p:nvSpPr>
          <p:cNvPr id="2" name="Slide Number Placeholder 1">
            <a:extLst>
              <a:ext uri="{FF2B5EF4-FFF2-40B4-BE49-F238E27FC236}">
                <a16:creationId xmlns:a16="http://schemas.microsoft.com/office/drawing/2014/main" id="{2F78B38A-14E3-42BC-8588-C803894E2796}"/>
              </a:ext>
            </a:extLst>
          </p:cNvPr>
          <p:cNvSpPr>
            <a:spLocks noGrp="1"/>
          </p:cNvSpPr>
          <p:nvPr>
            <p:ph type="sldNum" sz="quarter" idx="12"/>
          </p:nvPr>
        </p:nvSpPr>
        <p:spPr/>
        <p:txBody>
          <a:bodyPr/>
          <a:lstStyle/>
          <a:p>
            <a:fld id="{6E3D59CC-C904-465C-AC3B-BC68F3EE6F51}" type="slidenum">
              <a:rPr lang="en-US" smtClean="0"/>
              <a:pPr/>
              <a:t>1</a:t>
            </a:fld>
            <a:endParaRPr lang="en-US" dirty="0"/>
          </a:p>
        </p:txBody>
      </p:sp>
    </p:spTree>
    <p:extLst>
      <p:ext uri="{BB962C8B-B14F-4D97-AF65-F5344CB8AC3E}">
        <p14:creationId xmlns:p14="http://schemas.microsoft.com/office/powerpoint/2010/main" val="1005469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283016A-2AA4-4AEF-901D-1767EE935246}"/>
              </a:ext>
            </a:extLst>
          </p:cNvPr>
          <p:cNvSpPr txBox="1"/>
          <p:nvPr/>
        </p:nvSpPr>
        <p:spPr>
          <a:xfrm>
            <a:off x="6485570" y="1053252"/>
            <a:ext cx="5300029" cy="2954655"/>
          </a:xfrm>
          <a:prstGeom prst="rect">
            <a:avLst/>
          </a:prstGeom>
          <a:noFill/>
        </p:spPr>
        <p:txBody>
          <a:bodyPr wrap="square" rtlCol="0">
            <a:spAutoFit/>
          </a:bodyPr>
          <a:lstStyle/>
          <a:p>
            <a:r>
              <a:rPr lang="en-US" b="1" dirty="0">
                <a:solidFill>
                  <a:srgbClr val="19468F"/>
                </a:solidFill>
              </a:rPr>
              <a:t>How SMI Advisor Transforms Care</a:t>
            </a:r>
          </a:p>
          <a:p>
            <a:endParaRPr lang="en-US" sz="1400" b="1" dirty="0">
              <a:solidFill>
                <a:srgbClr val="19468F"/>
              </a:solidFill>
            </a:endParaRPr>
          </a:p>
          <a:p>
            <a:pPr marL="742950" lvl="1" indent="-285750">
              <a:buFont typeface="Arial" panose="020B0604020202020204" pitchFamily="34" charset="0"/>
              <a:buChar char="•"/>
            </a:pPr>
            <a:r>
              <a:rPr lang="en-US" sz="1400" dirty="0">
                <a:solidFill>
                  <a:schemeClr val="bg2">
                    <a:lumMod val="50000"/>
                  </a:schemeClr>
                </a:solidFill>
              </a:rPr>
              <a:t>It supports real-world clinical practice with education, evidence, and consultations.</a:t>
            </a:r>
            <a:br>
              <a:rPr lang="en-US" sz="1400" dirty="0">
                <a:solidFill>
                  <a:schemeClr val="bg2">
                    <a:lumMod val="50000"/>
                  </a:schemeClr>
                </a:solidFill>
              </a:rPr>
            </a:br>
            <a:endParaRPr lang="en-US" sz="1400" dirty="0">
              <a:solidFill>
                <a:schemeClr val="bg2">
                  <a:lumMod val="50000"/>
                </a:schemeClr>
              </a:solidFill>
            </a:endParaRPr>
          </a:p>
          <a:p>
            <a:pPr marL="742950" lvl="1" indent="-285750">
              <a:buFont typeface="Arial" panose="020B0604020202020204" pitchFamily="34" charset="0"/>
              <a:buChar char="•"/>
            </a:pPr>
            <a:r>
              <a:rPr lang="en-US" sz="1400" dirty="0">
                <a:solidFill>
                  <a:schemeClr val="bg2">
                    <a:lumMod val="50000"/>
                  </a:schemeClr>
                </a:solidFill>
              </a:rPr>
              <a:t>It answers questions about evidence-based screening and treatments.</a:t>
            </a:r>
            <a:br>
              <a:rPr lang="en-US" sz="1400" dirty="0">
                <a:solidFill>
                  <a:schemeClr val="bg2">
                    <a:lumMod val="50000"/>
                  </a:schemeClr>
                </a:solidFill>
              </a:rPr>
            </a:br>
            <a:endParaRPr lang="en-US" sz="1400" dirty="0">
              <a:solidFill>
                <a:schemeClr val="bg2">
                  <a:lumMod val="50000"/>
                </a:schemeClr>
              </a:solidFill>
            </a:endParaRPr>
          </a:p>
          <a:p>
            <a:pPr marL="742950" lvl="1" indent="-285750">
              <a:buFont typeface="Arial" panose="020B0604020202020204" pitchFamily="34" charset="0"/>
              <a:buChar char="•"/>
            </a:pPr>
            <a:r>
              <a:rPr lang="en-US" sz="1400" dirty="0">
                <a:solidFill>
                  <a:schemeClr val="bg2">
                    <a:lumMod val="50000"/>
                  </a:schemeClr>
                </a:solidFill>
              </a:rPr>
              <a:t>It involves all persons in the conversation about care – clinical experts, peers, families, and people receiving care.</a:t>
            </a:r>
            <a:br>
              <a:rPr lang="en-US" sz="1400" dirty="0">
                <a:solidFill>
                  <a:schemeClr val="bg2">
                    <a:lumMod val="50000"/>
                  </a:schemeClr>
                </a:solidFill>
              </a:rPr>
            </a:br>
            <a:endParaRPr lang="en-US" sz="1400" dirty="0">
              <a:solidFill>
                <a:schemeClr val="bg2">
                  <a:lumMod val="50000"/>
                </a:schemeClr>
              </a:solidFill>
            </a:endParaRPr>
          </a:p>
          <a:p>
            <a:pPr marL="742950" lvl="1" indent="-285750">
              <a:buFont typeface="Arial" panose="020B0604020202020204" pitchFamily="34" charset="0"/>
              <a:buChar char="•"/>
            </a:pPr>
            <a:r>
              <a:rPr lang="en-US" sz="1400" dirty="0">
                <a:solidFill>
                  <a:schemeClr val="bg2">
                    <a:lumMod val="50000"/>
                  </a:schemeClr>
                </a:solidFill>
              </a:rPr>
              <a:t>It provides answers on all facets of SMI and directs everyone to the resources and support they may need.</a:t>
            </a:r>
          </a:p>
        </p:txBody>
      </p:sp>
      <p:grpSp>
        <p:nvGrpSpPr>
          <p:cNvPr id="20" name="Group 19">
            <a:extLst>
              <a:ext uri="{FF2B5EF4-FFF2-40B4-BE49-F238E27FC236}">
                <a16:creationId xmlns:a16="http://schemas.microsoft.com/office/drawing/2014/main" id="{B58C4E1B-D2DB-4AAC-9125-22D71B15AA65}"/>
              </a:ext>
            </a:extLst>
          </p:cNvPr>
          <p:cNvGrpSpPr/>
          <p:nvPr/>
        </p:nvGrpSpPr>
        <p:grpSpPr>
          <a:xfrm>
            <a:off x="1125922" y="3667828"/>
            <a:ext cx="1612898" cy="821370"/>
            <a:chOff x="828995" y="3667828"/>
            <a:chExt cx="1612898" cy="821370"/>
          </a:xfrm>
        </p:grpSpPr>
        <p:pic>
          <p:nvPicPr>
            <p:cNvPr id="8" name="Picture 7" descr="A close up of a logo&#10;&#10;Description automatically generated">
              <a:extLst>
                <a:ext uri="{FF2B5EF4-FFF2-40B4-BE49-F238E27FC236}">
                  <a16:creationId xmlns:a16="http://schemas.microsoft.com/office/drawing/2014/main" id="{223F75D8-D063-4E21-8476-43D6D4F8CB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8996" y="3959901"/>
              <a:ext cx="1612897" cy="529297"/>
            </a:xfrm>
            <a:prstGeom prst="rect">
              <a:avLst/>
            </a:prstGeom>
          </p:spPr>
        </p:pic>
        <p:sp>
          <p:nvSpPr>
            <p:cNvPr id="10" name="TextBox 9">
              <a:extLst>
                <a:ext uri="{FF2B5EF4-FFF2-40B4-BE49-F238E27FC236}">
                  <a16:creationId xmlns:a16="http://schemas.microsoft.com/office/drawing/2014/main" id="{405C75EF-EF10-47BB-86FC-233371799E58}"/>
                </a:ext>
              </a:extLst>
            </p:cNvPr>
            <p:cNvSpPr txBox="1"/>
            <p:nvPr userDrawn="1"/>
          </p:nvSpPr>
          <p:spPr>
            <a:xfrm>
              <a:off x="828995" y="3667828"/>
              <a:ext cx="1612897" cy="246221"/>
            </a:xfrm>
            <a:prstGeom prst="rect">
              <a:avLst/>
            </a:prstGeom>
            <a:noFill/>
          </p:spPr>
          <p:txBody>
            <a:bodyPr wrap="square" rtlCol="0">
              <a:spAutoFit/>
            </a:bodyPr>
            <a:lstStyle/>
            <a:p>
              <a:pPr algn="ctr"/>
              <a:r>
                <a:rPr lang="en-US" sz="1000" b="0" i="0" kern="1200" dirty="0">
                  <a:solidFill>
                    <a:schemeClr val="bg2">
                      <a:lumMod val="50000"/>
                    </a:schemeClr>
                  </a:solidFill>
                  <a:effectLst/>
                </a:rPr>
                <a:t>Administered by</a:t>
              </a:r>
              <a:endParaRPr lang="en-US" sz="1000" dirty="0">
                <a:solidFill>
                  <a:schemeClr val="bg2">
                    <a:lumMod val="50000"/>
                  </a:schemeClr>
                </a:solidFill>
              </a:endParaRPr>
            </a:p>
          </p:txBody>
        </p:sp>
      </p:grpSp>
      <p:grpSp>
        <p:nvGrpSpPr>
          <p:cNvPr id="13" name="Group 12">
            <a:extLst>
              <a:ext uri="{FF2B5EF4-FFF2-40B4-BE49-F238E27FC236}">
                <a16:creationId xmlns:a16="http://schemas.microsoft.com/office/drawing/2014/main" id="{D3ABC9EA-45C2-4BDD-BDB2-09435D1E393F}"/>
              </a:ext>
            </a:extLst>
          </p:cNvPr>
          <p:cNvGrpSpPr/>
          <p:nvPr/>
        </p:nvGrpSpPr>
        <p:grpSpPr>
          <a:xfrm>
            <a:off x="625475" y="418840"/>
            <a:ext cx="5080956" cy="2679687"/>
            <a:chOff x="523875" y="3769990"/>
            <a:chExt cx="5080956" cy="2679687"/>
          </a:xfrm>
        </p:grpSpPr>
        <p:pic>
          <p:nvPicPr>
            <p:cNvPr id="11" name="Picture 10">
              <a:extLst>
                <a:ext uri="{FF2B5EF4-FFF2-40B4-BE49-F238E27FC236}">
                  <a16:creationId xmlns:a16="http://schemas.microsoft.com/office/drawing/2014/main" id="{94E552DB-D835-4DF3-A8C5-4F09907960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875" y="3769990"/>
              <a:ext cx="5080956" cy="2163160"/>
            </a:xfrm>
            <a:prstGeom prst="rect">
              <a:avLst/>
            </a:prstGeom>
          </p:spPr>
        </p:pic>
        <p:sp>
          <p:nvSpPr>
            <p:cNvPr id="12" name="Title 3">
              <a:extLst>
                <a:ext uri="{FF2B5EF4-FFF2-40B4-BE49-F238E27FC236}">
                  <a16:creationId xmlns:a16="http://schemas.microsoft.com/office/drawing/2014/main" id="{74BBAAE1-1F51-4085-BA7A-4B7BD2037B44}"/>
                </a:ext>
              </a:extLst>
            </p:cNvPr>
            <p:cNvSpPr txBox="1">
              <a:spLocks/>
            </p:cNvSpPr>
            <p:nvPr/>
          </p:nvSpPr>
          <p:spPr>
            <a:xfrm>
              <a:off x="727396" y="5761472"/>
              <a:ext cx="1909824" cy="6882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9468F"/>
                  </a:solidFill>
                  <a:latin typeface="+mj-lt"/>
                  <a:ea typeface="+mj-ea"/>
                  <a:cs typeface="+mj-cs"/>
                </a:defRPr>
              </a:lvl1pPr>
            </a:lstStyle>
            <a:p>
              <a:pPr algn="ctr"/>
              <a:r>
                <a:rPr lang="en-US" sz="1400" dirty="0"/>
                <a:t>www.SMIadviser.org</a:t>
              </a:r>
            </a:p>
          </p:txBody>
        </p:sp>
      </p:grpSp>
      <p:sp>
        <p:nvSpPr>
          <p:cNvPr id="14" name="Content Placeholder 10">
            <a:extLst>
              <a:ext uri="{FF2B5EF4-FFF2-40B4-BE49-F238E27FC236}">
                <a16:creationId xmlns:a16="http://schemas.microsoft.com/office/drawing/2014/main" id="{A1EDEC01-F44E-458B-8566-9100614569E2}"/>
              </a:ext>
            </a:extLst>
          </p:cNvPr>
          <p:cNvSpPr txBox="1">
            <a:spLocks/>
          </p:cNvSpPr>
          <p:nvPr/>
        </p:nvSpPr>
        <p:spPr>
          <a:xfrm>
            <a:off x="394717" y="5306899"/>
            <a:ext cx="4688205" cy="1115739"/>
          </a:xfrm>
          <a:prstGeom prst="rect">
            <a:avLst/>
          </a:prstGeom>
        </p:spPr>
        <p:txBody>
          <a:bodyPr>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800" b="1" dirty="0">
                <a:solidFill>
                  <a:schemeClr val="bg2">
                    <a:lumMod val="50000"/>
                  </a:schemeClr>
                </a:solidFill>
              </a:rPr>
              <a:t>Funding Statement:</a:t>
            </a:r>
          </a:p>
          <a:p>
            <a:pPr marL="0" indent="0">
              <a:lnSpc>
                <a:spcPct val="120000"/>
              </a:lnSpc>
              <a:buNone/>
            </a:pPr>
            <a:r>
              <a:rPr lang="en-US" sz="1800" dirty="0">
                <a:solidFill>
                  <a:schemeClr val="bg2">
                    <a:lumMod val="50000"/>
                  </a:schemeClr>
                </a:solidFill>
              </a:rPr>
              <a:t>Funding for this initiative was made possible (in part) by grant no. 1H79SM080818-01 from SAMHSA. The views expressed in written conference materials or publications and by speakers and moderators do not necessarily reflect the official policies of the Department of Health and Human Services; nor does mention of trade names, commercial practices, or organizations imply endorsement by the U.S. Government.</a:t>
            </a:r>
          </a:p>
        </p:txBody>
      </p:sp>
      <p:cxnSp>
        <p:nvCxnSpPr>
          <p:cNvPr id="17" name="Straight Connector 16">
            <a:extLst>
              <a:ext uri="{FF2B5EF4-FFF2-40B4-BE49-F238E27FC236}">
                <a16:creationId xmlns:a16="http://schemas.microsoft.com/office/drawing/2014/main" id="{5320F4EA-6FE0-432F-AA06-512160555070}"/>
              </a:ext>
            </a:extLst>
          </p:cNvPr>
          <p:cNvCxnSpPr/>
          <p:nvPr/>
        </p:nvCxnSpPr>
        <p:spPr>
          <a:xfrm>
            <a:off x="625475" y="3253033"/>
            <a:ext cx="508095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C75A0AB-5D23-4615-847F-96256E797A7B}"/>
              </a:ext>
            </a:extLst>
          </p:cNvPr>
          <p:cNvSpPr txBox="1"/>
          <p:nvPr/>
        </p:nvSpPr>
        <p:spPr>
          <a:xfrm>
            <a:off x="7651322" y="6161028"/>
            <a:ext cx="4151740" cy="523220"/>
          </a:xfrm>
          <a:prstGeom prst="rect">
            <a:avLst/>
          </a:prstGeom>
          <a:noFill/>
        </p:spPr>
        <p:txBody>
          <a:bodyPr wrap="square" rtlCol="0">
            <a:spAutoFit/>
          </a:bodyPr>
          <a:lstStyle/>
          <a:p>
            <a:pPr algn="r"/>
            <a:r>
              <a:rPr lang="en-US" sz="2800" b="1" dirty="0">
                <a:solidFill>
                  <a:schemeClr val="bg1"/>
                </a:solidFill>
              </a:rPr>
              <a:t>Visit www.SMIadviser.org</a:t>
            </a:r>
            <a:endParaRPr lang="en-US" sz="2800" dirty="0">
              <a:solidFill>
                <a:schemeClr val="bg1"/>
              </a:solidFill>
            </a:endParaRPr>
          </a:p>
        </p:txBody>
      </p:sp>
      <p:grpSp>
        <p:nvGrpSpPr>
          <p:cNvPr id="21" name="Group 20">
            <a:extLst>
              <a:ext uri="{FF2B5EF4-FFF2-40B4-BE49-F238E27FC236}">
                <a16:creationId xmlns:a16="http://schemas.microsoft.com/office/drawing/2014/main" id="{0B044096-161C-4621-8851-3E7EE34BEF99}"/>
              </a:ext>
            </a:extLst>
          </p:cNvPr>
          <p:cNvGrpSpPr/>
          <p:nvPr/>
        </p:nvGrpSpPr>
        <p:grpSpPr>
          <a:xfrm>
            <a:off x="3632782" y="3667828"/>
            <a:ext cx="1569254" cy="821370"/>
            <a:chOff x="3484319" y="3667828"/>
            <a:chExt cx="1569254" cy="821370"/>
          </a:xfrm>
        </p:grpSpPr>
        <p:pic>
          <p:nvPicPr>
            <p:cNvPr id="9" name="Picture 8">
              <a:extLst>
                <a:ext uri="{FF2B5EF4-FFF2-40B4-BE49-F238E27FC236}">
                  <a16:creationId xmlns:a16="http://schemas.microsoft.com/office/drawing/2014/main" id="{1380EA33-3B12-42C7-A50D-F77A1CC62DC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484320" y="3959901"/>
              <a:ext cx="1569253" cy="529297"/>
            </a:xfrm>
            <a:prstGeom prst="rect">
              <a:avLst/>
            </a:prstGeom>
          </p:spPr>
        </p:pic>
        <p:sp>
          <p:nvSpPr>
            <p:cNvPr id="19" name="TextBox 18">
              <a:extLst>
                <a:ext uri="{FF2B5EF4-FFF2-40B4-BE49-F238E27FC236}">
                  <a16:creationId xmlns:a16="http://schemas.microsoft.com/office/drawing/2014/main" id="{7E34C573-F694-4AB0-BE7A-A6562D40B52F}"/>
                </a:ext>
              </a:extLst>
            </p:cNvPr>
            <p:cNvSpPr txBox="1"/>
            <p:nvPr/>
          </p:nvSpPr>
          <p:spPr>
            <a:xfrm>
              <a:off x="3484319" y="3667828"/>
              <a:ext cx="1569254" cy="246221"/>
            </a:xfrm>
            <a:prstGeom prst="rect">
              <a:avLst/>
            </a:prstGeom>
            <a:noFill/>
          </p:spPr>
          <p:txBody>
            <a:bodyPr wrap="square" rtlCol="0">
              <a:spAutoFit/>
            </a:bodyPr>
            <a:lstStyle/>
            <a:p>
              <a:pPr algn="ctr"/>
              <a:r>
                <a:rPr lang="en-US" sz="1000" b="0" i="0" kern="1200" dirty="0">
                  <a:solidFill>
                    <a:schemeClr val="bg2">
                      <a:lumMod val="50000"/>
                    </a:schemeClr>
                  </a:solidFill>
                  <a:effectLst/>
                </a:rPr>
                <a:t>Funded by</a:t>
              </a:r>
              <a:endParaRPr lang="en-US" sz="1000" dirty="0">
                <a:solidFill>
                  <a:schemeClr val="bg2">
                    <a:lumMod val="50000"/>
                  </a:schemeClr>
                </a:solidFill>
              </a:endParaRPr>
            </a:p>
          </p:txBody>
        </p:sp>
      </p:grpSp>
      <p:sp>
        <p:nvSpPr>
          <p:cNvPr id="22" name="TextBox 21">
            <a:extLst>
              <a:ext uri="{FF2B5EF4-FFF2-40B4-BE49-F238E27FC236}">
                <a16:creationId xmlns:a16="http://schemas.microsoft.com/office/drawing/2014/main" id="{6CB67AE7-A979-4648-8131-02621CAC166D}"/>
              </a:ext>
            </a:extLst>
          </p:cNvPr>
          <p:cNvSpPr txBox="1"/>
          <p:nvPr/>
        </p:nvSpPr>
        <p:spPr>
          <a:xfrm>
            <a:off x="828995" y="3667828"/>
            <a:ext cx="1612897" cy="246221"/>
          </a:xfrm>
          <a:prstGeom prst="rect">
            <a:avLst/>
          </a:prstGeom>
          <a:noFill/>
        </p:spPr>
        <p:txBody>
          <a:bodyPr wrap="square" rtlCol="0">
            <a:spAutoFit/>
          </a:bodyPr>
          <a:lstStyle/>
          <a:p>
            <a:pPr algn="ctr"/>
            <a:r>
              <a:rPr lang="en-US" sz="1000" b="0" i="0" kern="1200" dirty="0">
                <a:solidFill>
                  <a:schemeClr val="bg2">
                    <a:lumMod val="50000"/>
                  </a:schemeClr>
                </a:solidFill>
                <a:effectLst/>
              </a:rPr>
              <a:t>Administered by</a:t>
            </a:r>
            <a:endParaRPr lang="en-US" sz="1000" dirty="0">
              <a:solidFill>
                <a:schemeClr val="bg2">
                  <a:lumMod val="50000"/>
                </a:schemeClr>
              </a:solidFill>
            </a:endParaRPr>
          </a:p>
        </p:txBody>
      </p:sp>
      <p:pic>
        <p:nvPicPr>
          <p:cNvPr id="24" name="Picture 23">
            <a:extLst>
              <a:ext uri="{FF2B5EF4-FFF2-40B4-BE49-F238E27FC236}">
                <a16:creationId xmlns:a16="http://schemas.microsoft.com/office/drawing/2014/main" id="{00B5A41E-7962-48E6-A7F6-5ACEF88D2716}"/>
              </a:ext>
            </a:extLst>
          </p:cNvPr>
          <p:cNvPicPr>
            <a:picLocks noChangeAspect="1"/>
          </p:cNvPicPr>
          <p:nvPr/>
        </p:nvPicPr>
        <p:blipFill rotWithShape="1">
          <a:blip r:embed="rId6"/>
          <a:srcRect l="3578" t="15605" r="9261" b="12408"/>
          <a:stretch/>
        </p:blipFill>
        <p:spPr>
          <a:xfrm>
            <a:off x="8060640" y="4209836"/>
            <a:ext cx="2263746" cy="1594912"/>
          </a:xfrm>
          <a:prstGeom prst="rect">
            <a:avLst/>
          </a:prstGeom>
        </p:spPr>
      </p:pic>
      <p:sp>
        <p:nvSpPr>
          <p:cNvPr id="25" name="TextBox 24">
            <a:extLst>
              <a:ext uri="{FF2B5EF4-FFF2-40B4-BE49-F238E27FC236}">
                <a16:creationId xmlns:a16="http://schemas.microsoft.com/office/drawing/2014/main" id="{64BE3A37-D993-4FAF-B71B-D2F264D1D33D}"/>
              </a:ext>
            </a:extLst>
          </p:cNvPr>
          <p:cNvSpPr txBox="1"/>
          <p:nvPr/>
        </p:nvSpPr>
        <p:spPr>
          <a:xfrm>
            <a:off x="7318949" y="4453294"/>
            <a:ext cx="3747128" cy="1107996"/>
          </a:xfrm>
          <a:prstGeom prst="rect">
            <a:avLst/>
          </a:prstGeom>
          <a:noFill/>
        </p:spPr>
        <p:txBody>
          <a:bodyPr wrap="square" rtlCol="0">
            <a:spAutoFit/>
          </a:bodyPr>
          <a:lstStyle/>
          <a:p>
            <a:pPr algn="ctr"/>
            <a:r>
              <a:rPr lang="en-US" b="1" dirty="0">
                <a:solidFill>
                  <a:srgbClr val="19468F"/>
                </a:solidFill>
              </a:rPr>
              <a:t>A Strong Partnership Network</a:t>
            </a:r>
          </a:p>
          <a:p>
            <a:pPr algn="ctr"/>
            <a:endParaRPr lang="en-US" sz="1600" b="1" dirty="0">
              <a:solidFill>
                <a:srgbClr val="19468F"/>
              </a:solidFill>
            </a:endParaRPr>
          </a:p>
          <a:p>
            <a:pPr algn="ctr"/>
            <a:r>
              <a:rPr lang="en-US" sz="1600" dirty="0">
                <a:solidFill>
                  <a:schemeClr val="bg2">
                    <a:lumMod val="50000"/>
                  </a:schemeClr>
                </a:solidFill>
              </a:rPr>
              <a:t>30+ national mental health organizations provide input into SMI Adviser</a:t>
            </a:r>
          </a:p>
        </p:txBody>
      </p:sp>
    </p:spTree>
    <p:extLst>
      <p:ext uri="{BB962C8B-B14F-4D97-AF65-F5344CB8AC3E}">
        <p14:creationId xmlns:p14="http://schemas.microsoft.com/office/powerpoint/2010/main" val="2163402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AD14416-6529-4418-B8B2-E34E78E564BC}"/>
              </a:ext>
            </a:extLst>
          </p:cNvPr>
          <p:cNvGrpSpPr/>
          <p:nvPr/>
        </p:nvGrpSpPr>
        <p:grpSpPr>
          <a:xfrm>
            <a:off x="4011362" y="3834222"/>
            <a:ext cx="1612898" cy="821370"/>
            <a:chOff x="828995" y="3667828"/>
            <a:chExt cx="1612898" cy="821370"/>
          </a:xfrm>
        </p:grpSpPr>
        <p:pic>
          <p:nvPicPr>
            <p:cNvPr id="4" name="Picture 3" descr="A close up of a logo&#10;&#10;Description automatically generated">
              <a:extLst>
                <a:ext uri="{FF2B5EF4-FFF2-40B4-BE49-F238E27FC236}">
                  <a16:creationId xmlns:a16="http://schemas.microsoft.com/office/drawing/2014/main" id="{9658433E-74D3-4D52-8A09-776E92D309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996" y="3959901"/>
              <a:ext cx="1612897" cy="529297"/>
            </a:xfrm>
            <a:prstGeom prst="rect">
              <a:avLst/>
            </a:prstGeom>
          </p:spPr>
        </p:pic>
        <p:sp>
          <p:nvSpPr>
            <p:cNvPr id="5" name="TextBox 4">
              <a:extLst>
                <a:ext uri="{FF2B5EF4-FFF2-40B4-BE49-F238E27FC236}">
                  <a16:creationId xmlns:a16="http://schemas.microsoft.com/office/drawing/2014/main" id="{53A22C75-269F-481B-87A8-AECD45683971}"/>
                </a:ext>
              </a:extLst>
            </p:cNvPr>
            <p:cNvSpPr txBox="1"/>
            <p:nvPr userDrawn="1"/>
          </p:nvSpPr>
          <p:spPr>
            <a:xfrm>
              <a:off x="828995" y="3667828"/>
              <a:ext cx="1612897" cy="246221"/>
            </a:xfrm>
            <a:prstGeom prst="rect">
              <a:avLst/>
            </a:prstGeom>
            <a:noFill/>
          </p:spPr>
          <p:txBody>
            <a:bodyPr wrap="square" rtlCol="0">
              <a:spAutoFit/>
            </a:bodyPr>
            <a:lstStyle/>
            <a:p>
              <a:pPr algn="ctr"/>
              <a:r>
                <a:rPr lang="en-US" sz="1000" b="0" i="0" kern="1200" dirty="0">
                  <a:solidFill>
                    <a:schemeClr val="bg2">
                      <a:lumMod val="50000"/>
                    </a:schemeClr>
                  </a:solidFill>
                  <a:effectLst/>
                </a:rPr>
                <a:t>Administered by</a:t>
              </a:r>
              <a:endParaRPr lang="en-US" sz="1000" dirty="0">
                <a:solidFill>
                  <a:schemeClr val="bg2">
                    <a:lumMod val="50000"/>
                  </a:schemeClr>
                </a:solidFill>
              </a:endParaRPr>
            </a:p>
          </p:txBody>
        </p:sp>
      </p:grpSp>
      <p:grpSp>
        <p:nvGrpSpPr>
          <p:cNvPr id="6" name="Group 5">
            <a:extLst>
              <a:ext uri="{FF2B5EF4-FFF2-40B4-BE49-F238E27FC236}">
                <a16:creationId xmlns:a16="http://schemas.microsoft.com/office/drawing/2014/main" id="{BBCBD731-4740-453F-83CD-2B081CB726DB}"/>
              </a:ext>
            </a:extLst>
          </p:cNvPr>
          <p:cNvGrpSpPr/>
          <p:nvPr/>
        </p:nvGrpSpPr>
        <p:grpSpPr>
          <a:xfrm>
            <a:off x="3393595" y="517466"/>
            <a:ext cx="5080956" cy="2679687"/>
            <a:chOff x="523875" y="3769990"/>
            <a:chExt cx="5080956" cy="2679687"/>
          </a:xfrm>
        </p:grpSpPr>
        <p:pic>
          <p:nvPicPr>
            <p:cNvPr id="7" name="Picture 6">
              <a:extLst>
                <a:ext uri="{FF2B5EF4-FFF2-40B4-BE49-F238E27FC236}">
                  <a16:creationId xmlns:a16="http://schemas.microsoft.com/office/drawing/2014/main" id="{C49F8B63-6424-48EC-A313-BD85D5EBD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875" y="3769990"/>
              <a:ext cx="5080956" cy="2163160"/>
            </a:xfrm>
            <a:prstGeom prst="rect">
              <a:avLst/>
            </a:prstGeom>
          </p:spPr>
        </p:pic>
        <p:sp>
          <p:nvSpPr>
            <p:cNvPr id="8" name="Title 3">
              <a:extLst>
                <a:ext uri="{FF2B5EF4-FFF2-40B4-BE49-F238E27FC236}">
                  <a16:creationId xmlns:a16="http://schemas.microsoft.com/office/drawing/2014/main" id="{891D63BD-62AF-4F28-ABA5-A72C3DC146FF}"/>
                </a:ext>
              </a:extLst>
            </p:cNvPr>
            <p:cNvSpPr txBox="1">
              <a:spLocks/>
            </p:cNvSpPr>
            <p:nvPr/>
          </p:nvSpPr>
          <p:spPr>
            <a:xfrm>
              <a:off x="727396" y="5761472"/>
              <a:ext cx="1909824" cy="6882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9468F"/>
                  </a:solidFill>
                  <a:latin typeface="+mj-lt"/>
                  <a:ea typeface="+mj-ea"/>
                  <a:cs typeface="+mj-cs"/>
                </a:defRPr>
              </a:lvl1pPr>
            </a:lstStyle>
            <a:p>
              <a:pPr algn="ctr"/>
              <a:r>
                <a:rPr lang="en-US" sz="1400" dirty="0"/>
                <a:t>www.SMIadviser.org</a:t>
              </a:r>
            </a:p>
          </p:txBody>
        </p:sp>
      </p:grpSp>
      <p:sp>
        <p:nvSpPr>
          <p:cNvPr id="9" name="Content Placeholder 10">
            <a:extLst>
              <a:ext uri="{FF2B5EF4-FFF2-40B4-BE49-F238E27FC236}">
                <a16:creationId xmlns:a16="http://schemas.microsoft.com/office/drawing/2014/main" id="{8D423095-C8D6-4D69-95FF-894C9C6958B6}"/>
              </a:ext>
            </a:extLst>
          </p:cNvPr>
          <p:cNvSpPr txBox="1">
            <a:spLocks/>
          </p:cNvSpPr>
          <p:nvPr/>
        </p:nvSpPr>
        <p:spPr>
          <a:xfrm>
            <a:off x="394717" y="5074220"/>
            <a:ext cx="11370563" cy="6875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800" b="1" dirty="0">
                <a:solidFill>
                  <a:schemeClr val="bg2">
                    <a:lumMod val="50000"/>
                  </a:schemeClr>
                </a:solidFill>
              </a:rPr>
              <a:t>Funding Statement:</a:t>
            </a:r>
          </a:p>
          <a:p>
            <a:pPr marL="0" indent="0">
              <a:lnSpc>
                <a:spcPct val="120000"/>
              </a:lnSpc>
              <a:buNone/>
            </a:pPr>
            <a:r>
              <a:rPr lang="en-US" sz="800" dirty="0">
                <a:solidFill>
                  <a:schemeClr val="bg2">
                    <a:lumMod val="50000"/>
                  </a:schemeClr>
                </a:solidFill>
              </a:rPr>
              <a:t>Funding for this initiative was made possible (in part) by grant no. 1H79SM080818-01 from SAMHSA. The views expressed in written conference materials or publications and by speakers and moderators do not necessarily reflect the official policies of the Department of Health and Human Services; nor does mention of trade names, commercial practices, or organizations imply endorsement by the U.S. Government.</a:t>
            </a:r>
          </a:p>
        </p:txBody>
      </p:sp>
      <p:cxnSp>
        <p:nvCxnSpPr>
          <p:cNvPr id="10" name="Straight Connector 9">
            <a:extLst>
              <a:ext uri="{FF2B5EF4-FFF2-40B4-BE49-F238E27FC236}">
                <a16:creationId xmlns:a16="http://schemas.microsoft.com/office/drawing/2014/main" id="{3549427C-794E-4525-97D1-260FD82DD442}"/>
              </a:ext>
            </a:extLst>
          </p:cNvPr>
          <p:cNvCxnSpPr/>
          <p:nvPr/>
        </p:nvCxnSpPr>
        <p:spPr>
          <a:xfrm>
            <a:off x="3539520" y="3415593"/>
            <a:ext cx="508095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9E17CF7-9335-45F9-A3AD-67E6E6642950}"/>
              </a:ext>
            </a:extLst>
          </p:cNvPr>
          <p:cNvGrpSpPr/>
          <p:nvPr/>
        </p:nvGrpSpPr>
        <p:grpSpPr>
          <a:xfrm>
            <a:off x="6518222" y="3834222"/>
            <a:ext cx="1569254" cy="821370"/>
            <a:chOff x="3484319" y="3667828"/>
            <a:chExt cx="1569254" cy="821370"/>
          </a:xfrm>
        </p:grpSpPr>
        <p:pic>
          <p:nvPicPr>
            <p:cNvPr id="12" name="Picture 11">
              <a:extLst>
                <a:ext uri="{FF2B5EF4-FFF2-40B4-BE49-F238E27FC236}">
                  <a16:creationId xmlns:a16="http://schemas.microsoft.com/office/drawing/2014/main" id="{FA951F12-30BC-4009-AD77-5A6880E22B4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84320" y="3959901"/>
              <a:ext cx="1569253" cy="529297"/>
            </a:xfrm>
            <a:prstGeom prst="rect">
              <a:avLst/>
            </a:prstGeom>
          </p:spPr>
        </p:pic>
        <p:sp>
          <p:nvSpPr>
            <p:cNvPr id="13" name="TextBox 12">
              <a:extLst>
                <a:ext uri="{FF2B5EF4-FFF2-40B4-BE49-F238E27FC236}">
                  <a16:creationId xmlns:a16="http://schemas.microsoft.com/office/drawing/2014/main" id="{53C91807-0183-4C9A-8F52-EA6FA53FAF89}"/>
                </a:ext>
              </a:extLst>
            </p:cNvPr>
            <p:cNvSpPr txBox="1"/>
            <p:nvPr/>
          </p:nvSpPr>
          <p:spPr>
            <a:xfrm>
              <a:off x="3484319" y="3667828"/>
              <a:ext cx="1569254" cy="246221"/>
            </a:xfrm>
            <a:prstGeom prst="rect">
              <a:avLst/>
            </a:prstGeom>
            <a:noFill/>
          </p:spPr>
          <p:txBody>
            <a:bodyPr wrap="square" rtlCol="0">
              <a:spAutoFit/>
            </a:bodyPr>
            <a:lstStyle/>
            <a:p>
              <a:pPr algn="ctr"/>
              <a:r>
                <a:rPr lang="en-US" sz="1000" b="0" i="0" kern="1200" dirty="0">
                  <a:solidFill>
                    <a:schemeClr val="bg2">
                      <a:lumMod val="50000"/>
                    </a:schemeClr>
                  </a:solidFill>
                  <a:effectLst/>
                </a:rPr>
                <a:t>Funded by</a:t>
              </a:r>
              <a:endParaRPr lang="en-US" sz="1000" dirty="0">
                <a:solidFill>
                  <a:schemeClr val="bg2">
                    <a:lumMod val="50000"/>
                  </a:schemeClr>
                </a:solidFill>
              </a:endParaRPr>
            </a:p>
          </p:txBody>
        </p:sp>
      </p:grpSp>
      <p:sp>
        <p:nvSpPr>
          <p:cNvPr id="14" name="TextBox 13">
            <a:extLst>
              <a:ext uri="{FF2B5EF4-FFF2-40B4-BE49-F238E27FC236}">
                <a16:creationId xmlns:a16="http://schemas.microsoft.com/office/drawing/2014/main" id="{14483E01-A8F2-4450-AC0B-585B5DA5C04F}"/>
              </a:ext>
            </a:extLst>
          </p:cNvPr>
          <p:cNvSpPr txBox="1"/>
          <p:nvPr/>
        </p:nvSpPr>
        <p:spPr>
          <a:xfrm>
            <a:off x="7651322" y="6202461"/>
            <a:ext cx="4151740" cy="307777"/>
          </a:xfrm>
          <a:prstGeom prst="rect">
            <a:avLst/>
          </a:prstGeom>
          <a:noFill/>
        </p:spPr>
        <p:txBody>
          <a:bodyPr wrap="square" rtlCol="0">
            <a:spAutoFit/>
          </a:bodyPr>
          <a:lstStyle/>
          <a:p>
            <a:pPr algn="r"/>
            <a:r>
              <a:rPr lang="en-US" sz="1400" b="1" dirty="0">
                <a:solidFill>
                  <a:schemeClr val="bg1"/>
                </a:solidFill>
              </a:rPr>
              <a:t>Visit www.SMIadviser.org</a:t>
            </a:r>
            <a:endParaRPr lang="en-US" sz="1400" dirty="0">
              <a:solidFill>
                <a:schemeClr val="bg1"/>
              </a:solidFill>
            </a:endParaRPr>
          </a:p>
        </p:txBody>
      </p:sp>
    </p:spTree>
    <p:extLst>
      <p:ext uri="{BB962C8B-B14F-4D97-AF65-F5344CB8AC3E}">
        <p14:creationId xmlns:p14="http://schemas.microsoft.com/office/powerpoint/2010/main" val="781700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748E92-E8F2-4D8C-983E-61D8DAC17534}"/>
              </a:ext>
            </a:extLst>
          </p:cNvPr>
          <p:cNvSpPr>
            <a:spLocks noGrp="1"/>
          </p:cNvSpPr>
          <p:nvPr>
            <p:ph type="title"/>
          </p:nvPr>
        </p:nvSpPr>
        <p:spPr/>
        <p:txBody>
          <a:bodyPr/>
          <a:lstStyle/>
          <a:p>
            <a:r>
              <a:rPr lang="en-US" dirty="0"/>
              <a:t>HOW SMI ADVISER TRANSFORMS CARE</a:t>
            </a:r>
          </a:p>
        </p:txBody>
      </p:sp>
      <p:sp>
        <p:nvSpPr>
          <p:cNvPr id="5" name="Content Placeholder 4">
            <a:extLst>
              <a:ext uri="{FF2B5EF4-FFF2-40B4-BE49-F238E27FC236}">
                <a16:creationId xmlns:a16="http://schemas.microsoft.com/office/drawing/2014/main" id="{15790580-4B2D-4C39-9619-360C28B3907D}"/>
              </a:ext>
            </a:extLst>
          </p:cNvPr>
          <p:cNvSpPr txBox="1">
            <a:spLocks noGrp="1"/>
          </p:cNvSpPr>
          <p:nvPr>
            <p:ph idx="1"/>
          </p:nvPr>
        </p:nvSpPr>
        <p:spPr>
          <a:xfrm>
            <a:off x="523875" y="1825625"/>
            <a:ext cx="11177587" cy="3792320"/>
          </a:xfrm>
          <a:prstGeom prst="rect">
            <a:avLst/>
          </a:prstGeom>
          <a:noFill/>
        </p:spPr>
        <p:txBody>
          <a:bodyPr wrap="square" rtlCol="0">
            <a:spAutoFit/>
          </a:bodyPr>
          <a:lstStyle/>
          <a:p>
            <a:pPr marL="742950" lvl="1" indent="-285750">
              <a:buFont typeface="Arial" panose="020B0604020202020204" pitchFamily="34" charset="0"/>
              <a:buChar char="•"/>
            </a:pPr>
            <a:r>
              <a:rPr lang="en-US" dirty="0">
                <a:solidFill>
                  <a:schemeClr val="bg2">
                    <a:lumMod val="50000"/>
                  </a:schemeClr>
                </a:solidFill>
              </a:rPr>
              <a:t>It supports real-world clinical practice with education, evidence, and </a:t>
            </a:r>
            <a:r>
              <a:rPr lang="en-US" dirty="0">
                <a:solidFill>
                  <a:schemeClr val="accent3"/>
                </a:solidFill>
              </a:rPr>
              <a:t>consultations</a:t>
            </a:r>
            <a:r>
              <a:rPr lang="en-US" dirty="0">
                <a:solidFill>
                  <a:schemeClr val="bg2">
                    <a:lumMod val="50000"/>
                  </a:schemeClr>
                </a:solidFill>
              </a:rPr>
              <a:t>.</a:t>
            </a:r>
            <a:br>
              <a:rPr lang="en-US" dirty="0">
                <a:solidFill>
                  <a:schemeClr val="bg2">
                    <a:lumMod val="50000"/>
                  </a:schemeClr>
                </a:solidFill>
              </a:rPr>
            </a:br>
            <a:endParaRPr lang="en-US" dirty="0">
              <a:solidFill>
                <a:schemeClr val="bg2">
                  <a:lumMod val="50000"/>
                </a:schemeClr>
              </a:solidFill>
            </a:endParaRPr>
          </a:p>
          <a:p>
            <a:pPr marL="742950" lvl="1" indent="-285750">
              <a:buFont typeface="Arial" panose="020B0604020202020204" pitchFamily="34" charset="0"/>
              <a:buChar char="•"/>
            </a:pPr>
            <a:r>
              <a:rPr lang="en-US" dirty="0">
                <a:solidFill>
                  <a:schemeClr val="bg2">
                    <a:lumMod val="50000"/>
                  </a:schemeClr>
                </a:solidFill>
              </a:rPr>
              <a:t>It answers questions about evidence-based screening and treatments.</a:t>
            </a:r>
            <a:br>
              <a:rPr lang="en-US" dirty="0">
                <a:solidFill>
                  <a:schemeClr val="bg2">
                    <a:lumMod val="50000"/>
                  </a:schemeClr>
                </a:solidFill>
              </a:rPr>
            </a:br>
            <a:endParaRPr lang="en-US" dirty="0">
              <a:solidFill>
                <a:schemeClr val="bg2">
                  <a:lumMod val="50000"/>
                </a:schemeClr>
              </a:solidFill>
            </a:endParaRPr>
          </a:p>
          <a:p>
            <a:pPr marL="742950" lvl="1" indent="-285750">
              <a:buFont typeface="Arial" panose="020B0604020202020204" pitchFamily="34" charset="0"/>
              <a:buChar char="•"/>
            </a:pPr>
            <a:r>
              <a:rPr lang="en-US" dirty="0">
                <a:solidFill>
                  <a:schemeClr val="bg2">
                    <a:lumMod val="50000"/>
                  </a:schemeClr>
                </a:solidFill>
              </a:rPr>
              <a:t>It involves all persons in the conversation about care – clinical experts, peers, families, and people receiving care.</a:t>
            </a:r>
            <a:br>
              <a:rPr lang="en-US" dirty="0">
                <a:solidFill>
                  <a:schemeClr val="bg2">
                    <a:lumMod val="50000"/>
                  </a:schemeClr>
                </a:solidFill>
              </a:rPr>
            </a:br>
            <a:endParaRPr lang="en-US" dirty="0">
              <a:solidFill>
                <a:schemeClr val="bg2">
                  <a:lumMod val="50000"/>
                </a:schemeClr>
              </a:solidFill>
            </a:endParaRPr>
          </a:p>
          <a:p>
            <a:pPr marL="742950" lvl="1" indent="-285750">
              <a:buFont typeface="Arial" panose="020B0604020202020204" pitchFamily="34" charset="0"/>
              <a:buChar char="•"/>
            </a:pPr>
            <a:r>
              <a:rPr lang="en-US" dirty="0">
                <a:solidFill>
                  <a:schemeClr val="bg2">
                    <a:lumMod val="50000"/>
                  </a:schemeClr>
                </a:solidFill>
              </a:rPr>
              <a:t>It provides answers on all facets of SMI and directs everyone to the </a:t>
            </a:r>
            <a:r>
              <a:rPr lang="en-US" dirty="0">
                <a:solidFill>
                  <a:schemeClr val="accent4"/>
                </a:solidFill>
              </a:rPr>
              <a:t>resources and support</a:t>
            </a:r>
            <a:r>
              <a:rPr lang="en-US" dirty="0">
                <a:solidFill>
                  <a:schemeClr val="bg2">
                    <a:lumMod val="50000"/>
                  </a:schemeClr>
                </a:solidFill>
              </a:rPr>
              <a:t> they may need.</a:t>
            </a:r>
          </a:p>
          <a:p>
            <a:endParaRPr lang="en-US" dirty="0">
              <a:solidFill>
                <a:schemeClr val="bg2">
                  <a:lumMod val="50000"/>
                </a:schemeClr>
              </a:solidFill>
            </a:endParaRPr>
          </a:p>
        </p:txBody>
      </p:sp>
      <p:pic>
        <p:nvPicPr>
          <p:cNvPr id="6" name="Picture 5">
            <a:extLst>
              <a:ext uri="{FF2B5EF4-FFF2-40B4-BE49-F238E27FC236}">
                <a16:creationId xmlns:a16="http://schemas.microsoft.com/office/drawing/2014/main" id="{2B501D55-C698-48DF-B107-58F7C53181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3819" y="134909"/>
            <a:ext cx="1081494" cy="460434"/>
          </a:xfrm>
          <a:prstGeom prst="rect">
            <a:avLst/>
          </a:prstGeom>
        </p:spPr>
      </p:pic>
      <p:grpSp>
        <p:nvGrpSpPr>
          <p:cNvPr id="11" name="Group 10">
            <a:extLst>
              <a:ext uri="{FF2B5EF4-FFF2-40B4-BE49-F238E27FC236}">
                <a16:creationId xmlns:a16="http://schemas.microsoft.com/office/drawing/2014/main" id="{6D81B84B-EE3B-4E7B-9FBF-1D5A081327C5}"/>
              </a:ext>
            </a:extLst>
          </p:cNvPr>
          <p:cNvGrpSpPr/>
          <p:nvPr/>
        </p:nvGrpSpPr>
        <p:grpSpPr>
          <a:xfrm>
            <a:off x="7919819" y="6280448"/>
            <a:ext cx="3887211" cy="383879"/>
            <a:chOff x="7919819" y="6280448"/>
            <a:chExt cx="3887211" cy="383879"/>
          </a:xfrm>
        </p:grpSpPr>
        <p:pic>
          <p:nvPicPr>
            <p:cNvPr id="12" name="Picture 11" descr="A close up of a logo&#10;&#10;Description automatically generated">
              <a:extLst>
                <a:ext uri="{FF2B5EF4-FFF2-40B4-BE49-F238E27FC236}">
                  <a16:creationId xmlns:a16="http://schemas.microsoft.com/office/drawing/2014/main" id="{6CC22168-08AC-46D7-9427-A1EB1C2136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1517" y="6280448"/>
              <a:ext cx="1037236" cy="383879"/>
            </a:xfrm>
            <a:prstGeom prst="rect">
              <a:avLst/>
            </a:prstGeom>
          </p:spPr>
        </p:pic>
        <p:pic>
          <p:nvPicPr>
            <p:cNvPr id="13" name="Picture 12" descr="A close up of a logo&#10;&#10;Description automatically generated">
              <a:extLst>
                <a:ext uri="{FF2B5EF4-FFF2-40B4-BE49-F238E27FC236}">
                  <a16:creationId xmlns:a16="http://schemas.microsoft.com/office/drawing/2014/main" id="{F68F274A-6F62-4F7E-B266-B01E5D83BBA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04216" y="6372935"/>
              <a:ext cx="802814" cy="270783"/>
            </a:xfrm>
            <a:prstGeom prst="rect">
              <a:avLst/>
            </a:prstGeom>
          </p:spPr>
        </p:pic>
        <p:sp>
          <p:nvSpPr>
            <p:cNvPr id="14" name="TextBox 13">
              <a:extLst>
                <a:ext uri="{FF2B5EF4-FFF2-40B4-BE49-F238E27FC236}">
                  <a16:creationId xmlns:a16="http://schemas.microsoft.com/office/drawing/2014/main" id="{637EA2D0-BD1E-421C-98A8-0A6ED19C1CA7}"/>
                </a:ext>
              </a:extLst>
            </p:cNvPr>
            <p:cNvSpPr txBox="1"/>
            <p:nvPr userDrawn="1"/>
          </p:nvSpPr>
          <p:spPr>
            <a:xfrm>
              <a:off x="7919819" y="6344683"/>
              <a:ext cx="1776235" cy="246221"/>
            </a:xfrm>
            <a:prstGeom prst="rect">
              <a:avLst/>
            </a:prstGeom>
            <a:noFill/>
          </p:spPr>
          <p:txBody>
            <a:bodyPr wrap="square" rtlCol="0">
              <a:spAutoFit/>
            </a:bodyPr>
            <a:lstStyle/>
            <a:p>
              <a:r>
                <a:rPr lang="en-US" sz="1000" b="0" i="0" kern="1200" dirty="0">
                  <a:solidFill>
                    <a:schemeClr val="bg1">
                      <a:lumMod val="95000"/>
                    </a:schemeClr>
                  </a:solidFill>
                  <a:effectLst/>
                  <a:latin typeface="+mn-lt"/>
                  <a:ea typeface="+mn-ea"/>
                  <a:cs typeface="+mn-cs"/>
                </a:rPr>
                <a:t>An APA and SAMHSA Initiative</a:t>
              </a:r>
              <a:endParaRPr lang="en-US" sz="1000" dirty="0">
                <a:solidFill>
                  <a:schemeClr val="bg1">
                    <a:lumMod val="95000"/>
                  </a:schemeClr>
                </a:solidFill>
              </a:endParaRPr>
            </a:p>
          </p:txBody>
        </p:sp>
      </p:grpSp>
    </p:spTree>
    <p:extLst>
      <p:ext uri="{BB962C8B-B14F-4D97-AF65-F5344CB8AC3E}">
        <p14:creationId xmlns:p14="http://schemas.microsoft.com/office/powerpoint/2010/main" val="1496026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E5ECF6-147E-48C9-B66F-54F0B6BF4389}"/>
              </a:ext>
            </a:extLst>
          </p:cNvPr>
          <p:cNvSpPr>
            <a:spLocks noGrp="1"/>
          </p:cNvSpPr>
          <p:nvPr>
            <p:ph type="title"/>
          </p:nvPr>
        </p:nvSpPr>
        <p:spPr/>
        <p:txBody>
          <a:bodyPr/>
          <a:lstStyle/>
          <a:p>
            <a:r>
              <a:rPr lang="en-US"/>
              <a:t>A STRONG PARTNERSHIP NETWORK</a:t>
            </a:r>
          </a:p>
        </p:txBody>
      </p:sp>
      <p:pic>
        <p:nvPicPr>
          <p:cNvPr id="7" name="Picture 1">
            <a:extLst>
              <a:ext uri="{FF2B5EF4-FFF2-40B4-BE49-F238E27FC236}">
                <a16:creationId xmlns:a16="http://schemas.microsoft.com/office/drawing/2014/main" id="{77FD139E-9498-4A10-AD55-918D0D1A1D9A}"/>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a:stretch>
            <a:fillRect/>
          </a:stretch>
        </p:blipFill>
        <p:spPr bwMode="auto">
          <a:xfrm>
            <a:off x="2915200" y="3824367"/>
            <a:ext cx="1096661" cy="782343"/>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9">
            <a:extLst>
              <a:ext uri="{FF2B5EF4-FFF2-40B4-BE49-F238E27FC236}">
                <a16:creationId xmlns:a16="http://schemas.microsoft.com/office/drawing/2014/main" id="{A3C79141-4F7A-4FCC-B615-A07045005365}"/>
              </a:ext>
            </a:extLst>
          </p:cNvPr>
          <p:cNvPicPr>
            <a:picLocks noChangeAspect="1" noChangeArrowheads="1"/>
          </p:cNvPicPr>
          <p:nvPr/>
        </p:nvPicPr>
        <p:blipFill>
          <a:blip r:embed="rId4">
            <a:alphaModFix/>
            <a:extLst>
              <a:ext uri="{28A0092B-C50C-407E-A947-70E740481C1C}">
                <a14:useLocalDpi xmlns:a14="http://schemas.microsoft.com/office/drawing/2010/main" val="0"/>
              </a:ext>
            </a:extLst>
          </a:blip>
          <a:srcRect/>
          <a:stretch>
            <a:fillRect/>
          </a:stretch>
        </p:blipFill>
        <p:spPr bwMode="auto">
          <a:xfrm>
            <a:off x="7185954" y="5260576"/>
            <a:ext cx="2260810" cy="584345"/>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30C9A329-2999-4344-AFEB-3A727D346FE9}"/>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10867488" y="1801546"/>
            <a:ext cx="1022684" cy="923794"/>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Picture 11">
            <a:extLst>
              <a:ext uri="{FF2B5EF4-FFF2-40B4-BE49-F238E27FC236}">
                <a16:creationId xmlns:a16="http://schemas.microsoft.com/office/drawing/2014/main" id="{1C63A1BE-A811-4401-B902-FE4522006EEE}"/>
              </a:ext>
            </a:extLst>
          </p:cNvPr>
          <p:cNvPicPr>
            <a:picLocks noChangeAspect="1" noChangeArrowheads="1"/>
          </p:cNvPicPr>
          <p:nvPr/>
        </p:nvPicPr>
        <p:blipFill>
          <a:blip r:embed="rId6">
            <a:alphaModFix/>
            <a:extLst>
              <a:ext uri="{28A0092B-C50C-407E-A947-70E740481C1C}">
                <a14:useLocalDpi xmlns:a14="http://schemas.microsoft.com/office/drawing/2010/main" val="0"/>
              </a:ext>
            </a:extLst>
          </a:blip>
          <a:srcRect/>
          <a:stretch>
            <a:fillRect/>
          </a:stretch>
        </p:blipFill>
        <p:spPr bwMode="auto">
          <a:xfrm>
            <a:off x="7277028" y="2734921"/>
            <a:ext cx="2081287" cy="534983"/>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5">
            <a:extLst>
              <a:ext uri="{FF2B5EF4-FFF2-40B4-BE49-F238E27FC236}">
                <a16:creationId xmlns:a16="http://schemas.microsoft.com/office/drawing/2014/main" id="{8EA6DBDF-2313-48A1-9CC3-38617CE8067A}"/>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6949939" y="2069275"/>
            <a:ext cx="1305095" cy="587104"/>
          </a:xfrm>
          <a:prstGeom prst="rect">
            <a:avLst/>
          </a:prstGeom>
          <a:noFill/>
          <a:extLst>
            <a:ext uri="{909E8E84-426E-40dd-AFC4-6F175D3DCCD1}">
              <a14:hiddenFill xmlns="" xmlns:a14="http://schemas.microsoft.com/office/drawing/2010/main">
                <a:solidFill>
                  <a:srgbClr val="FFFFFF"/>
                </a:solidFill>
              </a14:hiddenFill>
            </a:ext>
          </a:extLst>
        </p:spPr>
      </p:pic>
      <p:pic>
        <p:nvPicPr>
          <p:cNvPr id="14" name="Picture 7">
            <a:extLst>
              <a:ext uri="{FF2B5EF4-FFF2-40B4-BE49-F238E27FC236}">
                <a16:creationId xmlns:a16="http://schemas.microsoft.com/office/drawing/2014/main" id="{3018635E-ADED-4129-B85F-847F61234F82}"/>
              </a:ext>
            </a:extLst>
          </p:cNvPr>
          <p:cNvPicPr>
            <a:picLocks noChangeAspect="1" noChangeArrowheads="1"/>
          </p:cNvPicPr>
          <p:nvPr/>
        </p:nvPicPr>
        <p:blipFill>
          <a:blip r:embed="rId8">
            <a:alphaModFix/>
            <a:extLst>
              <a:ext uri="{28A0092B-C50C-407E-A947-70E740481C1C}">
                <a14:useLocalDpi xmlns:a14="http://schemas.microsoft.com/office/drawing/2010/main" val="0"/>
              </a:ext>
            </a:extLst>
          </a:blip>
          <a:srcRect/>
          <a:stretch>
            <a:fillRect/>
          </a:stretch>
        </p:blipFill>
        <p:spPr bwMode="auto">
          <a:xfrm>
            <a:off x="7060601" y="4466477"/>
            <a:ext cx="1774824" cy="645417"/>
          </a:xfrm>
          <a:prstGeom prst="rect">
            <a:avLst/>
          </a:prstGeom>
          <a:noFill/>
          <a:extLst>
            <a:ext uri="{909E8E84-426E-40dd-AFC4-6F175D3DCCD1}">
              <a14:hiddenFill xmlns="" xmlns:a14="http://schemas.microsoft.com/office/drawing/2010/main">
                <a:solidFill>
                  <a:srgbClr val="FFFFFF"/>
                </a:solidFill>
              </a14:hiddenFill>
            </a:ext>
          </a:extLst>
        </p:spPr>
      </p:pic>
      <p:pic>
        <p:nvPicPr>
          <p:cNvPr id="15" name="Picture 13">
            <a:extLst>
              <a:ext uri="{FF2B5EF4-FFF2-40B4-BE49-F238E27FC236}">
                <a16:creationId xmlns:a16="http://schemas.microsoft.com/office/drawing/2014/main" id="{A7EF05ED-DF7F-4B9C-A734-A85706954E83}"/>
              </a:ext>
            </a:extLst>
          </p:cNvPr>
          <p:cNvPicPr>
            <a:picLocks noChangeAspect="1" noChangeArrowheads="1"/>
          </p:cNvPicPr>
          <p:nvPr/>
        </p:nvPicPr>
        <p:blipFill>
          <a:blip r:embed="rId9">
            <a:alphaModFix/>
            <a:extLst>
              <a:ext uri="{28A0092B-C50C-407E-A947-70E740481C1C}">
                <a14:useLocalDpi xmlns:a14="http://schemas.microsoft.com/office/drawing/2010/main" val="0"/>
              </a:ext>
            </a:extLst>
          </a:blip>
          <a:srcRect/>
          <a:stretch>
            <a:fillRect/>
          </a:stretch>
        </p:blipFill>
        <p:spPr bwMode="auto">
          <a:xfrm>
            <a:off x="10286717" y="4226023"/>
            <a:ext cx="1531986" cy="762983"/>
          </a:xfrm>
          <a:prstGeom prst="rect">
            <a:avLst/>
          </a:prstGeom>
          <a:noFill/>
          <a:extLst>
            <a:ext uri="{909E8E84-426E-40dd-AFC4-6F175D3DCCD1}">
              <a14:hiddenFill xmlns="" xmlns:a14="http://schemas.microsoft.com/office/drawing/2010/main">
                <a:solidFill>
                  <a:srgbClr val="FFFFFF"/>
                </a:solidFill>
              </a14:hiddenFill>
            </a:ext>
          </a:extLst>
        </p:spPr>
      </p:pic>
      <p:pic>
        <p:nvPicPr>
          <p:cNvPr id="16" name="Picture 10">
            <a:extLst>
              <a:ext uri="{FF2B5EF4-FFF2-40B4-BE49-F238E27FC236}">
                <a16:creationId xmlns:a16="http://schemas.microsoft.com/office/drawing/2014/main" id="{550A1EC5-197B-4BAC-B585-73AAB793CE58}"/>
              </a:ext>
            </a:extLst>
          </p:cNvPr>
          <p:cNvPicPr>
            <a:picLocks noChangeAspect="1" noChangeArrowheads="1"/>
          </p:cNvPicPr>
          <p:nvPr/>
        </p:nvPicPr>
        <p:blipFill>
          <a:blip r:embed="rId10">
            <a:alphaModFix/>
            <a:extLst>
              <a:ext uri="{28A0092B-C50C-407E-A947-70E740481C1C}">
                <a14:useLocalDpi xmlns:a14="http://schemas.microsoft.com/office/drawing/2010/main" val="0"/>
              </a:ext>
            </a:extLst>
          </a:blip>
          <a:srcRect/>
          <a:stretch>
            <a:fillRect/>
          </a:stretch>
        </p:blipFill>
        <p:spPr bwMode="auto">
          <a:xfrm>
            <a:off x="8930110" y="2076796"/>
            <a:ext cx="1143877" cy="515397"/>
          </a:xfrm>
          <a:prstGeom prst="rect">
            <a:avLst/>
          </a:prstGeom>
          <a:noFill/>
          <a:extLst>
            <a:ext uri="{909E8E84-426E-40dd-AFC4-6F175D3DCCD1}">
              <a14:hiddenFill xmlns="" xmlns:a14="http://schemas.microsoft.com/office/drawing/2010/main">
                <a:solidFill>
                  <a:srgbClr val="FFFFFF"/>
                </a:solidFill>
              </a14:hiddenFill>
            </a:ext>
          </a:extLst>
        </p:spPr>
      </p:pic>
      <p:pic>
        <p:nvPicPr>
          <p:cNvPr id="17" name="Picture 14">
            <a:extLst>
              <a:ext uri="{FF2B5EF4-FFF2-40B4-BE49-F238E27FC236}">
                <a16:creationId xmlns:a16="http://schemas.microsoft.com/office/drawing/2014/main" id="{5EA685FF-B75F-4A8B-B64E-A655D7032CE6}"/>
              </a:ext>
            </a:extLst>
          </p:cNvPr>
          <p:cNvPicPr>
            <a:picLocks noChangeAspect="1" noChangeArrowheads="1"/>
          </p:cNvPicPr>
          <p:nvPr/>
        </p:nvPicPr>
        <p:blipFill>
          <a:blip r:embed="rId11">
            <a:alphaModFix/>
            <a:extLst>
              <a:ext uri="{28A0092B-C50C-407E-A947-70E740481C1C}">
                <a14:useLocalDpi xmlns:a14="http://schemas.microsoft.com/office/drawing/2010/main" val="0"/>
              </a:ext>
            </a:extLst>
          </a:blip>
          <a:srcRect/>
          <a:stretch>
            <a:fillRect/>
          </a:stretch>
        </p:blipFill>
        <p:spPr bwMode="auto">
          <a:xfrm>
            <a:off x="9902920" y="5047374"/>
            <a:ext cx="1831608" cy="579777"/>
          </a:xfrm>
          <a:prstGeom prst="rect">
            <a:avLst/>
          </a:prstGeom>
          <a:noFill/>
          <a:extLst>
            <a:ext uri="{909E8E84-426E-40dd-AFC4-6F175D3DCCD1}">
              <a14:hiddenFill xmlns=""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3E9EAA02-86C5-463E-BCCD-12E2511B7680}"/>
              </a:ext>
            </a:extLst>
          </p:cNvPr>
          <p:cNvPicPr>
            <a:picLocks noChangeAspect="1" noChangeArrowheads="1"/>
          </p:cNvPicPr>
          <p:nvPr/>
        </p:nvPicPr>
        <p:blipFill>
          <a:blip r:embed="rId12">
            <a:alphaModFix/>
            <a:extLst>
              <a:ext uri="{28A0092B-C50C-407E-A947-70E740481C1C}">
                <a14:useLocalDpi xmlns:a14="http://schemas.microsoft.com/office/drawing/2010/main" val="0"/>
              </a:ext>
            </a:extLst>
          </a:blip>
          <a:srcRect l="-2" r="647" b="5693"/>
          <a:stretch>
            <a:fillRect/>
          </a:stretch>
        </p:blipFill>
        <p:spPr bwMode="auto">
          <a:xfrm>
            <a:off x="9582752" y="2832679"/>
            <a:ext cx="2258183" cy="434383"/>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23">
            <a:extLst>
              <a:ext uri="{FF2B5EF4-FFF2-40B4-BE49-F238E27FC236}">
                <a16:creationId xmlns:a16="http://schemas.microsoft.com/office/drawing/2014/main" id="{999D5CEE-DB8F-4FE1-8640-B3AEFEDDF7F5}"/>
              </a:ext>
            </a:extLst>
          </p:cNvPr>
          <p:cNvPicPr>
            <a:picLocks noChangeAspect="1" noChangeArrowheads="1"/>
          </p:cNvPicPr>
          <p:nvPr/>
        </p:nvPicPr>
        <p:blipFill>
          <a:blip r:embed="rId13">
            <a:alphaModFix/>
            <a:extLst>
              <a:ext uri="{28A0092B-C50C-407E-A947-70E740481C1C}">
                <a14:useLocalDpi xmlns:a14="http://schemas.microsoft.com/office/drawing/2010/main" val="0"/>
              </a:ext>
            </a:extLst>
          </a:blip>
          <a:srcRect/>
          <a:stretch>
            <a:fillRect/>
          </a:stretch>
        </p:blipFill>
        <p:spPr bwMode="auto">
          <a:xfrm>
            <a:off x="286173" y="2164478"/>
            <a:ext cx="1836334" cy="679453"/>
          </a:xfrm>
          <a:prstGeom prst="rect">
            <a:avLst/>
          </a:prstGeom>
          <a:solidFill>
            <a:srgbClr val="FFFFFF"/>
          </a:solidFill>
        </p:spPr>
      </p:pic>
      <p:pic>
        <p:nvPicPr>
          <p:cNvPr id="20" name="Picture 2">
            <a:extLst>
              <a:ext uri="{FF2B5EF4-FFF2-40B4-BE49-F238E27FC236}">
                <a16:creationId xmlns:a16="http://schemas.microsoft.com/office/drawing/2014/main" id="{C3DBF43B-2D5E-4A59-8846-6602C9B12428}"/>
              </a:ext>
            </a:extLst>
          </p:cNvPr>
          <p:cNvPicPr>
            <a:picLocks noChangeAspect="1" noChangeArrowheads="1"/>
          </p:cNvPicPr>
          <p:nvPr/>
        </p:nvPicPr>
        <p:blipFill>
          <a:blip r:embed="rId14">
            <a:alphaModFix/>
            <a:extLst>
              <a:ext uri="{28A0092B-C50C-407E-A947-70E740481C1C}">
                <a14:useLocalDpi xmlns:a14="http://schemas.microsoft.com/office/drawing/2010/main" val="0"/>
              </a:ext>
            </a:extLst>
          </a:blip>
          <a:srcRect/>
          <a:stretch>
            <a:fillRect/>
          </a:stretch>
        </p:blipFill>
        <p:spPr bwMode="auto">
          <a:xfrm>
            <a:off x="2828749" y="3042571"/>
            <a:ext cx="1430367" cy="625794"/>
          </a:xfrm>
          <a:prstGeom prst="rect">
            <a:avLst/>
          </a:prstGeom>
          <a:noFill/>
          <a:extLst>
            <a:ext uri="{909E8E84-426E-40dd-AFC4-6F175D3DCCD1}">
              <a14:hiddenFill xmlns="" xmlns:a14="http://schemas.microsoft.com/office/drawing/2010/main">
                <a:solidFill>
                  <a:srgbClr val="FFFFFF"/>
                </a:solidFill>
              </a14:hiddenFill>
            </a:ext>
          </a:extLst>
        </p:spPr>
      </p:pic>
      <p:pic>
        <p:nvPicPr>
          <p:cNvPr id="21" name="Picture 16">
            <a:extLst>
              <a:ext uri="{FF2B5EF4-FFF2-40B4-BE49-F238E27FC236}">
                <a16:creationId xmlns:a16="http://schemas.microsoft.com/office/drawing/2014/main" id="{EFAD8446-8B79-4E51-AD28-CCF467D40DC8}"/>
              </a:ext>
            </a:extLst>
          </p:cNvPr>
          <p:cNvPicPr>
            <a:picLocks noChangeAspect="1" noChangeArrowheads="1"/>
          </p:cNvPicPr>
          <p:nvPr/>
        </p:nvPicPr>
        <p:blipFill>
          <a:blip r:embed="rId15">
            <a:alphaModFix/>
            <a:extLst>
              <a:ext uri="{28A0092B-C50C-407E-A947-70E740481C1C}">
                <a14:useLocalDpi xmlns:a14="http://schemas.microsoft.com/office/drawing/2010/main" val="0"/>
              </a:ext>
            </a:extLst>
          </a:blip>
          <a:srcRect/>
          <a:stretch>
            <a:fillRect/>
          </a:stretch>
        </p:blipFill>
        <p:spPr bwMode="auto">
          <a:xfrm>
            <a:off x="4349576" y="3940196"/>
            <a:ext cx="2159399" cy="440094"/>
          </a:xfrm>
          <a:prstGeom prst="rect">
            <a:avLst/>
          </a:prstGeom>
          <a:noFill/>
          <a:extLst>
            <a:ext uri="{909E8E84-426E-40dd-AFC4-6F175D3DCCD1}">
              <a14:hiddenFill xmlns="" xmlns:a14="http://schemas.microsoft.com/office/drawing/2010/main">
                <a:solidFill>
                  <a:srgbClr val="FFFFFF"/>
                </a:solidFill>
              </a14:hiddenFill>
            </a:ext>
          </a:extLst>
        </p:spPr>
      </p:pic>
      <p:pic>
        <p:nvPicPr>
          <p:cNvPr id="22" name="Picture 25">
            <a:extLst>
              <a:ext uri="{FF2B5EF4-FFF2-40B4-BE49-F238E27FC236}">
                <a16:creationId xmlns:a16="http://schemas.microsoft.com/office/drawing/2014/main" id="{05CEF06A-35B6-48B2-A747-03B3FD4049E9}"/>
              </a:ext>
            </a:extLst>
          </p:cNvPr>
          <p:cNvPicPr>
            <a:picLocks noChangeAspect="1" noChangeArrowheads="1"/>
          </p:cNvPicPr>
          <p:nvPr/>
        </p:nvPicPr>
        <p:blipFill>
          <a:blip r:embed="rId16">
            <a:alphaModFix/>
            <a:extLst>
              <a:ext uri="{28A0092B-C50C-407E-A947-70E740481C1C}">
                <a14:useLocalDpi xmlns:a14="http://schemas.microsoft.com/office/drawing/2010/main" val="0"/>
              </a:ext>
            </a:extLst>
          </a:blip>
          <a:srcRect/>
          <a:stretch>
            <a:fillRect/>
          </a:stretch>
        </p:blipFill>
        <p:spPr bwMode="auto">
          <a:xfrm>
            <a:off x="7378750" y="3462757"/>
            <a:ext cx="1430367" cy="786943"/>
          </a:xfrm>
          <a:prstGeom prst="rect">
            <a:avLst/>
          </a:prstGeom>
          <a:noFill/>
          <a:extLst>
            <a:ext uri="{909E8E84-426E-40dd-AFC4-6F175D3DCCD1}">
              <a14:hiddenFill xmlns="" xmlns:a14="http://schemas.microsoft.com/office/drawing/2010/main">
                <a:solidFill>
                  <a:srgbClr val="FFFFFF"/>
                </a:solidFill>
              </a14:hiddenFill>
            </a:ext>
          </a:extLst>
        </p:spPr>
      </p:pic>
      <p:pic>
        <p:nvPicPr>
          <p:cNvPr id="23" name="Picture 18">
            <a:extLst>
              <a:ext uri="{FF2B5EF4-FFF2-40B4-BE49-F238E27FC236}">
                <a16:creationId xmlns:a16="http://schemas.microsoft.com/office/drawing/2014/main" id="{B05EE8B3-7E13-4786-B9D4-9B5FE276BD9A}"/>
              </a:ext>
            </a:extLst>
          </p:cNvPr>
          <p:cNvPicPr>
            <a:picLocks noChangeAspect="1" noChangeArrowheads="1"/>
          </p:cNvPicPr>
          <p:nvPr/>
        </p:nvPicPr>
        <p:blipFill>
          <a:blip r:embed="rId17">
            <a:alphaModFix/>
            <a:extLst>
              <a:ext uri="{28A0092B-C50C-407E-A947-70E740481C1C}">
                <a14:useLocalDpi xmlns:a14="http://schemas.microsoft.com/office/drawing/2010/main" val="0"/>
              </a:ext>
            </a:extLst>
          </a:blip>
          <a:srcRect/>
          <a:stretch>
            <a:fillRect/>
          </a:stretch>
        </p:blipFill>
        <p:spPr bwMode="auto">
          <a:xfrm>
            <a:off x="2643561" y="4892369"/>
            <a:ext cx="1310882" cy="697502"/>
          </a:xfrm>
          <a:prstGeom prst="rect">
            <a:avLst/>
          </a:prstGeom>
          <a:noFill/>
          <a:extLst>
            <a:ext uri="{909E8E84-426E-40dd-AFC4-6F175D3DCCD1}">
              <a14:hiddenFill xmlns="" xmlns:a14="http://schemas.microsoft.com/office/drawing/2010/main">
                <a:solidFill>
                  <a:srgbClr val="FFFFFF"/>
                </a:solidFill>
              </a14:hiddenFill>
            </a:ext>
          </a:extLst>
        </p:spPr>
      </p:pic>
      <p:pic>
        <p:nvPicPr>
          <p:cNvPr id="24" name="Picture 5">
            <a:extLst>
              <a:ext uri="{FF2B5EF4-FFF2-40B4-BE49-F238E27FC236}">
                <a16:creationId xmlns:a16="http://schemas.microsoft.com/office/drawing/2014/main" id="{817FE86B-2F85-4CDA-85A2-C448C41C3644}"/>
              </a:ext>
            </a:extLst>
          </p:cNvPr>
          <p:cNvPicPr>
            <a:picLocks noChangeAspect="1" noChangeArrowheads="1"/>
          </p:cNvPicPr>
          <p:nvPr/>
        </p:nvPicPr>
        <p:blipFill>
          <a:blip r:embed="rId18">
            <a:alphaModFix/>
            <a:extLst>
              <a:ext uri="{28A0092B-C50C-407E-A947-70E740481C1C}">
                <a14:useLocalDpi xmlns:a14="http://schemas.microsoft.com/office/drawing/2010/main" val="0"/>
              </a:ext>
            </a:extLst>
          </a:blip>
          <a:srcRect/>
          <a:stretch>
            <a:fillRect/>
          </a:stretch>
        </p:blipFill>
        <p:spPr bwMode="auto">
          <a:xfrm>
            <a:off x="5066592" y="2921135"/>
            <a:ext cx="725368" cy="903232"/>
          </a:xfrm>
          <a:prstGeom prst="rect">
            <a:avLst/>
          </a:prstGeom>
          <a:noFill/>
          <a:extLst>
            <a:ext uri="{909E8E84-426E-40dd-AFC4-6F175D3DCCD1}">
              <a14:hiddenFill xmlns="" xmlns:a14="http://schemas.microsoft.com/office/drawing/2010/main">
                <a:solidFill>
                  <a:srgbClr val="FFFFFF"/>
                </a:solidFill>
              </a14:hiddenFill>
            </a:ext>
          </a:extLst>
        </p:spPr>
      </p:pic>
      <p:pic>
        <p:nvPicPr>
          <p:cNvPr id="25" name="Picture 19">
            <a:extLst>
              <a:ext uri="{FF2B5EF4-FFF2-40B4-BE49-F238E27FC236}">
                <a16:creationId xmlns:a16="http://schemas.microsoft.com/office/drawing/2014/main" id="{DBCF3E70-8F22-447A-91B9-ACEA2D2E03B4}"/>
              </a:ext>
            </a:extLst>
          </p:cNvPr>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286173" y="3027991"/>
            <a:ext cx="2337251" cy="660606"/>
          </a:xfrm>
          <a:prstGeom prst="rect">
            <a:avLst/>
          </a:prstGeom>
          <a:noFill/>
          <a:extLst>
            <a:ext uri="{909E8E84-426E-40dd-AFC4-6F175D3DCCD1}">
              <a14:hiddenFill xmlns="" xmlns:a14="http://schemas.microsoft.com/office/drawing/2010/main">
                <a:solidFill>
                  <a:srgbClr val="FFFFFF"/>
                </a:solidFill>
              </a14:hiddenFill>
            </a:ext>
          </a:extLst>
        </p:spPr>
      </p:pic>
      <p:pic>
        <p:nvPicPr>
          <p:cNvPr id="26" name="Picture 21">
            <a:extLst>
              <a:ext uri="{FF2B5EF4-FFF2-40B4-BE49-F238E27FC236}">
                <a16:creationId xmlns:a16="http://schemas.microsoft.com/office/drawing/2014/main" id="{3D323C96-8F9C-4FD4-A730-75E3B59B83D9}"/>
              </a:ext>
            </a:extLst>
          </p:cNvPr>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318929" y="3872657"/>
            <a:ext cx="2383570" cy="575172"/>
          </a:xfrm>
          <a:prstGeom prst="rect">
            <a:avLst/>
          </a:prstGeom>
          <a:noFill/>
          <a:extLst>
            <a:ext uri="{909E8E84-426E-40dd-AFC4-6F175D3DCCD1}">
              <a14:hiddenFill xmlns="" xmlns:a14="http://schemas.microsoft.com/office/drawing/2010/main">
                <a:solidFill>
                  <a:srgbClr val="FFFFFF"/>
                </a:solidFill>
              </a14:hiddenFill>
            </a:ext>
          </a:extLst>
        </p:spPr>
      </p:pic>
      <p:pic>
        <p:nvPicPr>
          <p:cNvPr id="27" name="Picture 20">
            <a:extLst>
              <a:ext uri="{FF2B5EF4-FFF2-40B4-BE49-F238E27FC236}">
                <a16:creationId xmlns:a16="http://schemas.microsoft.com/office/drawing/2014/main" id="{CCA681B1-BA87-474F-83FE-FC0724F09E8F}"/>
              </a:ext>
            </a:extLst>
          </p:cNvPr>
          <p:cNvPicPr>
            <a:picLocks noChangeAspect="1" noChangeArrowheads="1"/>
          </p:cNvPicPr>
          <p:nvPr/>
        </p:nvPicPr>
        <p:blipFill>
          <a:blip r:embed="rId21">
            <a:alphaModFix/>
            <a:extLst>
              <a:ext uri="{28A0092B-C50C-407E-A947-70E740481C1C}">
                <a14:useLocalDpi xmlns:a14="http://schemas.microsoft.com/office/drawing/2010/main" val="0"/>
              </a:ext>
            </a:extLst>
          </a:blip>
          <a:srcRect/>
          <a:stretch>
            <a:fillRect/>
          </a:stretch>
        </p:blipFill>
        <p:spPr bwMode="auto">
          <a:xfrm>
            <a:off x="4668312" y="2218916"/>
            <a:ext cx="1533010" cy="570576"/>
          </a:xfrm>
          <a:prstGeom prst="rect">
            <a:avLst/>
          </a:prstGeom>
          <a:noFill/>
          <a:extLst>
            <a:ext uri="{909E8E84-426E-40dd-AFC4-6F175D3DCCD1}">
              <a14:hiddenFill xmlns="" xmlns:a14="http://schemas.microsoft.com/office/drawing/2010/main">
                <a:solidFill>
                  <a:srgbClr val="FFFFFF"/>
                </a:solidFill>
              </a14:hiddenFill>
            </a:ext>
          </a:extLst>
        </p:spPr>
      </p:pic>
      <p:pic>
        <p:nvPicPr>
          <p:cNvPr id="28" name="Picture 24">
            <a:extLst>
              <a:ext uri="{FF2B5EF4-FFF2-40B4-BE49-F238E27FC236}">
                <a16:creationId xmlns:a16="http://schemas.microsoft.com/office/drawing/2014/main" id="{5BE8185D-1853-4602-A510-A44049EE650D}"/>
              </a:ext>
            </a:extLst>
          </p:cNvPr>
          <p:cNvPicPr>
            <a:picLocks noChangeAspect="1" noChangeArrowheads="1"/>
          </p:cNvPicPr>
          <p:nvPr/>
        </p:nvPicPr>
        <p:blipFill>
          <a:blip r:embed="rId22">
            <a:alphaModFix/>
            <a:extLst>
              <a:ext uri="{28A0092B-C50C-407E-A947-70E740481C1C}">
                <a14:useLocalDpi xmlns:a14="http://schemas.microsoft.com/office/drawing/2010/main" val="0"/>
              </a:ext>
            </a:extLst>
          </a:blip>
          <a:srcRect/>
          <a:stretch>
            <a:fillRect/>
          </a:stretch>
        </p:blipFill>
        <p:spPr bwMode="auto">
          <a:xfrm>
            <a:off x="485884" y="4913346"/>
            <a:ext cx="1882513" cy="623765"/>
          </a:xfrm>
          <a:prstGeom prst="rect">
            <a:avLst/>
          </a:prstGeom>
          <a:noFill/>
          <a:extLst>
            <a:ext uri="{909E8E84-426E-40dd-AFC4-6F175D3DCCD1}">
              <a14:hiddenFill xmlns="" xmlns:a14="http://schemas.microsoft.com/office/drawing/2010/main">
                <a:solidFill>
                  <a:srgbClr val="FFFFFF"/>
                </a:solidFill>
              </a14:hiddenFill>
            </a:ext>
          </a:extLst>
        </p:spPr>
      </p:pic>
      <p:pic>
        <p:nvPicPr>
          <p:cNvPr id="29" name="Picture 23">
            <a:extLst>
              <a:ext uri="{FF2B5EF4-FFF2-40B4-BE49-F238E27FC236}">
                <a16:creationId xmlns:a16="http://schemas.microsoft.com/office/drawing/2014/main" id="{BBC632B9-5418-4AFE-980C-F5279B71652E}"/>
              </a:ext>
            </a:extLst>
          </p:cNvPr>
          <p:cNvPicPr>
            <a:picLocks noChangeAspect="1" noChangeArrowheads="1"/>
          </p:cNvPicPr>
          <p:nvPr/>
        </p:nvPicPr>
        <p:blipFill>
          <a:blip r:embed="rId23">
            <a:alphaModFix/>
            <a:extLst>
              <a:ext uri="{28A0092B-C50C-407E-A947-70E740481C1C}">
                <a14:useLocalDpi xmlns:a14="http://schemas.microsoft.com/office/drawing/2010/main" val="0"/>
              </a:ext>
            </a:extLst>
          </a:blip>
          <a:srcRect/>
          <a:stretch>
            <a:fillRect/>
          </a:stretch>
        </p:blipFill>
        <p:spPr bwMode="auto">
          <a:xfrm>
            <a:off x="2623424" y="2248483"/>
            <a:ext cx="1680215" cy="534892"/>
          </a:xfrm>
          <a:prstGeom prst="rect">
            <a:avLst/>
          </a:prstGeom>
          <a:noFill/>
          <a:extLst>
            <a:ext uri="{909E8E84-426E-40dd-AFC4-6F175D3DCCD1}">
              <a14:hiddenFill xmlns="" xmlns:a14="http://schemas.microsoft.com/office/drawing/2010/main">
                <a:solidFill>
                  <a:srgbClr val="FFFFFF"/>
                </a:solidFill>
              </a14:hiddenFill>
            </a:ext>
          </a:extLst>
        </p:spPr>
      </p:pic>
      <p:pic>
        <p:nvPicPr>
          <p:cNvPr id="30" name="Picture 22">
            <a:extLst>
              <a:ext uri="{FF2B5EF4-FFF2-40B4-BE49-F238E27FC236}">
                <a16:creationId xmlns:a16="http://schemas.microsoft.com/office/drawing/2014/main" id="{86141AF1-C086-487A-B542-A98FAE6B0E56}"/>
              </a:ext>
            </a:extLst>
          </p:cNvPr>
          <p:cNvPicPr>
            <a:picLocks noChangeAspect="1" noChangeArrowheads="1"/>
          </p:cNvPicPr>
          <p:nvPr/>
        </p:nvPicPr>
        <p:blipFill>
          <a:blip r:embed="rId24">
            <a:alphaModFix/>
            <a:extLst>
              <a:ext uri="{28A0092B-C50C-407E-A947-70E740481C1C}">
                <a14:useLocalDpi xmlns:a14="http://schemas.microsoft.com/office/drawing/2010/main" val="0"/>
              </a:ext>
            </a:extLst>
          </a:blip>
          <a:srcRect/>
          <a:stretch>
            <a:fillRect/>
          </a:stretch>
        </p:blipFill>
        <p:spPr bwMode="auto">
          <a:xfrm>
            <a:off x="4201947" y="5337262"/>
            <a:ext cx="2362349" cy="537718"/>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DFAD092-38CF-4646-8513-B4656644B8B0}"/>
              </a:ext>
            </a:extLst>
          </p:cNvPr>
          <p:cNvSpPr txBox="1"/>
          <p:nvPr/>
        </p:nvSpPr>
        <p:spPr>
          <a:xfrm>
            <a:off x="286173" y="1616880"/>
            <a:ext cx="2834849" cy="369332"/>
          </a:xfrm>
          <a:prstGeom prst="rect">
            <a:avLst/>
          </a:prstGeom>
          <a:noFill/>
        </p:spPr>
        <p:txBody>
          <a:bodyPr wrap="square" rtlCol="0">
            <a:spAutoFit/>
          </a:bodyPr>
          <a:lstStyle/>
          <a:p>
            <a:r>
              <a:rPr lang="en-US">
                <a:solidFill>
                  <a:schemeClr val="bg2">
                    <a:lumMod val="25000"/>
                  </a:schemeClr>
                </a:solidFill>
              </a:rPr>
              <a:t>Content Experts</a:t>
            </a:r>
          </a:p>
        </p:txBody>
      </p:sp>
      <p:sp>
        <p:nvSpPr>
          <p:cNvPr id="31" name="TextBox 30">
            <a:extLst>
              <a:ext uri="{FF2B5EF4-FFF2-40B4-BE49-F238E27FC236}">
                <a16:creationId xmlns:a16="http://schemas.microsoft.com/office/drawing/2014/main" id="{FCFC653B-CA25-463F-892E-D55C9F9AC6E6}"/>
              </a:ext>
            </a:extLst>
          </p:cNvPr>
          <p:cNvSpPr txBox="1"/>
          <p:nvPr/>
        </p:nvSpPr>
        <p:spPr>
          <a:xfrm>
            <a:off x="6949939" y="1616880"/>
            <a:ext cx="4183902" cy="369332"/>
          </a:xfrm>
          <a:prstGeom prst="rect">
            <a:avLst/>
          </a:prstGeom>
          <a:noFill/>
        </p:spPr>
        <p:txBody>
          <a:bodyPr wrap="square" rtlCol="0">
            <a:spAutoFit/>
          </a:bodyPr>
          <a:lstStyle/>
          <a:p>
            <a:r>
              <a:rPr lang="en-US">
                <a:solidFill>
                  <a:schemeClr val="bg2">
                    <a:lumMod val="25000"/>
                  </a:schemeClr>
                </a:solidFill>
              </a:rPr>
              <a:t>Advisory Board / Additional Expertise</a:t>
            </a:r>
          </a:p>
        </p:txBody>
      </p:sp>
      <p:cxnSp>
        <p:nvCxnSpPr>
          <p:cNvPr id="5" name="Straight Connector 4">
            <a:extLst>
              <a:ext uri="{FF2B5EF4-FFF2-40B4-BE49-F238E27FC236}">
                <a16:creationId xmlns:a16="http://schemas.microsoft.com/office/drawing/2014/main" id="{D207CFD2-6862-4AEC-91C1-B3F5C4FE6D89}"/>
              </a:ext>
            </a:extLst>
          </p:cNvPr>
          <p:cNvCxnSpPr/>
          <p:nvPr/>
        </p:nvCxnSpPr>
        <p:spPr>
          <a:xfrm>
            <a:off x="6633029" y="1616880"/>
            <a:ext cx="0" cy="4323947"/>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EE78C56-8550-46EC-9277-1E146DCAB1DB}"/>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407852" y="3420672"/>
            <a:ext cx="2459136" cy="535136"/>
          </a:xfrm>
          <a:prstGeom prst="rect">
            <a:avLst/>
          </a:prstGeom>
        </p:spPr>
      </p:pic>
      <p:pic>
        <p:nvPicPr>
          <p:cNvPr id="1030" name="Picture 6" descr="Image result for college of psychiatric and neurologic pharmacists">
            <a:extLst>
              <a:ext uri="{FF2B5EF4-FFF2-40B4-BE49-F238E27FC236}">
                <a16:creationId xmlns:a16="http://schemas.microsoft.com/office/drawing/2014/main" id="{2A1E56A4-2806-4E7D-B762-35E64A0536CE}"/>
              </a:ext>
            </a:extLst>
          </p:cNvPr>
          <p:cNvPicPr>
            <a:picLocks noChangeAspect="1" noChangeArrowheads="1"/>
          </p:cNvPicPr>
          <p:nvPr/>
        </p:nvPicPr>
        <p:blipFill>
          <a:blip r:embed="rId2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5723" y="4132758"/>
            <a:ext cx="1195075" cy="83655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EPPNET logo">
            <a:extLst>
              <a:ext uri="{FF2B5EF4-FFF2-40B4-BE49-F238E27FC236}">
                <a16:creationId xmlns:a16="http://schemas.microsoft.com/office/drawing/2014/main" id="{6D4C699E-798A-4FF2-9022-1970BE4BEC5C}"/>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989565" y="4466477"/>
            <a:ext cx="889282" cy="78234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9705D7A8-FBFB-4CCB-9A5B-5FFD0D900251}"/>
              </a:ext>
            </a:extLst>
          </p:cNvPr>
          <p:cNvSpPr>
            <a:spLocks noGrp="1"/>
          </p:cNvSpPr>
          <p:nvPr>
            <p:ph type="sldNum" sz="quarter" idx="12"/>
          </p:nvPr>
        </p:nvSpPr>
        <p:spPr/>
        <p:txBody>
          <a:bodyPr/>
          <a:lstStyle/>
          <a:p>
            <a:fld id="{6E3D59CC-C904-465C-AC3B-BC68F3EE6F51}" type="slidenum">
              <a:rPr lang="en-US" smtClean="0"/>
              <a:pPr/>
              <a:t>5</a:t>
            </a:fld>
            <a:endParaRPr lang="en-US"/>
          </a:p>
        </p:txBody>
      </p:sp>
    </p:spTree>
    <p:extLst>
      <p:ext uri="{BB962C8B-B14F-4D97-AF65-F5344CB8AC3E}">
        <p14:creationId xmlns:p14="http://schemas.microsoft.com/office/powerpoint/2010/main" val="232411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8F4F14A-9309-4E9C-878F-37DC651F1BAC}"/>
              </a:ext>
            </a:extLst>
          </p:cNvPr>
          <p:cNvSpPr>
            <a:spLocks noGrp="1"/>
          </p:cNvSpPr>
          <p:nvPr>
            <p:ph type="sldNum" sz="quarter" idx="12"/>
          </p:nvPr>
        </p:nvSpPr>
        <p:spPr/>
        <p:txBody>
          <a:bodyPr/>
          <a:lstStyle/>
          <a:p>
            <a:fld id="{6E3D59CC-C904-465C-AC3B-BC68F3EE6F51}" type="slidenum">
              <a:rPr lang="en-US" smtClean="0"/>
              <a:pPr/>
              <a:t>6</a:t>
            </a:fld>
            <a:endParaRPr lang="en-US" dirty="0"/>
          </a:p>
        </p:txBody>
      </p:sp>
      <p:pic>
        <p:nvPicPr>
          <p:cNvPr id="38" name="Picture 37">
            <a:extLst>
              <a:ext uri="{FF2B5EF4-FFF2-40B4-BE49-F238E27FC236}">
                <a16:creationId xmlns:a16="http://schemas.microsoft.com/office/drawing/2014/main" id="{2EE75F8C-4D9A-4BA7-BA42-0CFF339844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3819" y="134909"/>
            <a:ext cx="1081494" cy="460434"/>
          </a:xfrm>
          <a:prstGeom prst="rect">
            <a:avLst/>
          </a:prstGeom>
        </p:spPr>
      </p:pic>
      <p:grpSp>
        <p:nvGrpSpPr>
          <p:cNvPr id="7" name="Group 6">
            <a:extLst>
              <a:ext uri="{FF2B5EF4-FFF2-40B4-BE49-F238E27FC236}">
                <a16:creationId xmlns:a16="http://schemas.microsoft.com/office/drawing/2014/main" id="{ABAD784D-1AD0-493A-80F7-09D0A1027D77}"/>
              </a:ext>
            </a:extLst>
          </p:cNvPr>
          <p:cNvGrpSpPr/>
          <p:nvPr/>
        </p:nvGrpSpPr>
        <p:grpSpPr>
          <a:xfrm>
            <a:off x="7749975" y="6225460"/>
            <a:ext cx="4028178" cy="350710"/>
            <a:chOff x="7749975" y="6161960"/>
            <a:chExt cx="4028178" cy="350710"/>
          </a:xfrm>
        </p:grpSpPr>
        <p:pic>
          <p:nvPicPr>
            <p:cNvPr id="8" name="Picture 7" descr="A close up of a logo&#10;&#10;Description automatically generated">
              <a:extLst>
                <a:ext uri="{FF2B5EF4-FFF2-40B4-BE49-F238E27FC236}">
                  <a16:creationId xmlns:a16="http://schemas.microsoft.com/office/drawing/2014/main" id="{E9AD6475-B4DD-43BE-B01A-C2BCA868A8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3478" y="6161960"/>
              <a:ext cx="1068699" cy="350710"/>
            </a:xfrm>
            <a:prstGeom prst="rect">
              <a:avLst/>
            </a:prstGeom>
          </p:spPr>
        </p:pic>
        <p:pic>
          <p:nvPicPr>
            <p:cNvPr id="9" name="Picture 8">
              <a:extLst>
                <a:ext uri="{FF2B5EF4-FFF2-40B4-BE49-F238E27FC236}">
                  <a16:creationId xmlns:a16="http://schemas.microsoft.com/office/drawing/2014/main" id="{D99D1A72-8B40-492A-9FF6-D85776C0ECA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929447" y="6206176"/>
              <a:ext cx="848706" cy="286262"/>
            </a:xfrm>
            <a:prstGeom prst="rect">
              <a:avLst/>
            </a:prstGeom>
          </p:spPr>
        </p:pic>
        <p:sp>
          <p:nvSpPr>
            <p:cNvPr id="10" name="TextBox 9">
              <a:extLst>
                <a:ext uri="{FF2B5EF4-FFF2-40B4-BE49-F238E27FC236}">
                  <a16:creationId xmlns:a16="http://schemas.microsoft.com/office/drawing/2014/main" id="{D9989FC4-F179-42BE-B37E-E7A4FB41020D}"/>
                </a:ext>
              </a:extLst>
            </p:cNvPr>
            <p:cNvSpPr txBox="1"/>
            <p:nvPr userDrawn="1"/>
          </p:nvSpPr>
          <p:spPr>
            <a:xfrm>
              <a:off x="7749975" y="6233239"/>
              <a:ext cx="1776234" cy="246221"/>
            </a:xfrm>
            <a:prstGeom prst="rect">
              <a:avLst/>
            </a:prstGeom>
            <a:noFill/>
          </p:spPr>
          <p:txBody>
            <a:bodyPr wrap="square" rtlCol="0">
              <a:spAutoFit/>
            </a:bodyPr>
            <a:lstStyle/>
            <a:p>
              <a:r>
                <a:rPr lang="en-US" sz="1000" b="0" i="0" kern="1200" dirty="0">
                  <a:solidFill>
                    <a:schemeClr val="bg2">
                      <a:lumMod val="90000"/>
                    </a:schemeClr>
                  </a:solidFill>
                  <a:effectLst/>
                  <a:latin typeface="+mn-lt"/>
                  <a:ea typeface="+mn-ea"/>
                  <a:cs typeface="+mn-cs"/>
                </a:rPr>
                <a:t>An APA and SAMHSA Initiative</a:t>
              </a:r>
              <a:endParaRPr lang="en-US" sz="1000" dirty="0">
                <a:solidFill>
                  <a:schemeClr val="bg2">
                    <a:lumMod val="90000"/>
                  </a:schemeClr>
                </a:solidFill>
              </a:endParaRPr>
            </a:p>
          </p:txBody>
        </p:sp>
      </p:grpSp>
    </p:spTree>
    <p:extLst>
      <p:ext uri="{BB962C8B-B14F-4D97-AF65-F5344CB8AC3E}">
        <p14:creationId xmlns:p14="http://schemas.microsoft.com/office/powerpoint/2010/main" val="147757953"/>
      </p:ext>
    </p:extLst>
  </p:cSld>
  <p:clrMapOvr>
    <a:masterClrMapping/>
  </p:clrMapOvr>
</p:sld>
</file>

<file path=ppt/theme/theme1.xml><?xml version="1.0" encoding="utf-8"?>
<a:theme xmlns:a="http://schemas.openxmlformats.org/drawingml/2006/main" name="SMI_Master">
  <a:themeElements>
    <a:clrScheme name="APA Color Palette">
      <a:dk1>
        <a:srgbClr val="1E376C"/>
      </a:dk1>
      <a:lt1>
        <a:sysClr val="window" lastClr="FFFFFF"/>
      </a:lt1>
      <a:dk2>
        <a:srgbClr val="1E376C"/>
      </a:dk2>
      <a:lt2>
        <a:srgbClr val="D2D1CF"/>
      </a:lt2>
      <a:accent1>
        <a:srgbClr val="2E5798"/>
      </a:accent1>
      <a:accent2>
        <a:srgbClr val="2D6FB7"/>
      </a:accent2>
      <a:accent3>
        <a:srgbClr val="4D9D45"/>
      </a:accent3>
      <a:accent4>
        <a:srgbClr val="DF5A28"/>
      </a:accent4>
      <a:accent5>
        <a:srgbClr val="98252B"/>
      </a:accent5>
      <a:accent6>
        <a:srgbClr val="D23138"/>
      </a:accent6>
      <a:hlink>
        <a:srgbClr val="09839B"/>
      </a:hlink>
      <a:folHlink>
        <a:srgbClr val="692E4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2EC72BDB72FB4C913C0E41E908D71B" ma:contentTypeVersion="12" ma:contentTypeDescription="Create a new document." ma:contentTypeScope="" ma:versionID="0cf1e797c1ce143e43e388dcf271f0d9">
  <xsd:schema xmlns:xsd="http://www.w3.org/2001/XMLSchema" xmlns:xs="http://www.w3.org/2001/XMLSchema" xmlns:p="http://schemas.microsoft.com/office/2006/metadata/properties" xmlns:ns2="1faf8ebd-7c56-4953-9897-29801c7a3c6b" xmlns:ns3="70ac6faa-edc1-4372-9bfd-059388b92460" targetNamespace="http://schemas.microsoft.com/office/2006/metadata/properties" ma:root="true" ma:fieldsID="e1bcf488bf5e16280646ca2deeb04fbd" ns2:_="" ns3:_="">
    <xsd:import namespace="1faf8ebd-7c56-4953-9897-29801c7a3c6b"/>
    <xsd:import namespace="70ac6faa-edc1-4372-9bfd-059388b9246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af8ebd-7c56-4953-9897-29801c7a3c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ac6faa-edc1-4372-9bfd-059388b924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63C4684-0CCA-4A3E-85B9-D5A063FD076A}"/>
</file>

<file path=customXml/itemProps2.xml><?xml version="1.0" encoding="utf-8"?>
<ds:datastoreItem xmlns:ds="http://schemas.openxmlformats.org/officeDocument/2006/customXml" ds:itemID="{5713DF3D-643B-46A1-BA69-A0F16EFA0065}">
  <ds:schemaRefs>
    <ds:schemaRef ds:uri="http://schemas.microsoft.com/sharepoint/v3/contenttype/forms"/>
  </ds:schemaRefs>
</ds:datastoreItem>
</file>

<file path=customXml/itemProps3.xml><?xml version="1.0" encoding="utf-8"?>
<ds:datastoreItem xmlns:ds="http://schemas.openxmlformats.org/officeDocument/2006/customXml" ds:itemID="{A737FB1E-FD82-4BBE-9CA6-13804D9FDD06}">
  <ds:schemaRefs>
    <ds:schemaRef ds:uri="70ac6faa-edc1-4372-9bfd-059388b92460"/>
    <ds:schemaRef ds:uri="1faf8ebd-7c56-4953-9897-29801c7a3c6b"/>
    <ds:schemaRef ds:uri="http://www.w3.org/XML/1998/namespace"/>
    <ds:schemaRef ds:uri="http://purl.org/dc/terms/"/>
    <ds:schemaRef ds:uri="http://purl.org/dc/dcmitype/"/>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4496</TotalTime>
  <Words>430</Words>
  <Application>Microsoft Office PowerPoint</Application>
  <PresentationFormat>Widescreen</PresentationFormat>
  <Paragraphs>43</Paragraphs>
  <Slides>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SMI_Master</vt:lpstr>
      <vt:lpstr>IMPORTANT USAGE PARAMETERS</vt:lpstr>
      <vt:lpstr>PowerPoint Presentation</vt:lpstr>
      <vt:lpstr>PowerPoint Presentation</vt:lpstr>
      <vt:lpstr>HOW SMI ADVISER TRANSFORMS CARE</vt:lpstr>
      <vt:lpstr>A STRONG PARTNERSHIP NETWORK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Romanos</dc:creator>
  <cp:lastModifiedBy>Glenn Laudenslager</cp:lastModifiedBy>
  <cp:revision>182</cp:revision>
  <dcterms:created xsi:type="dcterms:W3CDTF">2018-11-07T23:06:56Z</dcterms:created>
  <dcterms:modified xsi:type="dcterms:W3CDTF">2020-02-07T14:25:48Z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0x010100572EC72BDB72FB4C913C0E41E908D71B</vt:lpwstr>
  </property>
</Properties>
</file>