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21" r:id="rId5"/>
    <p:sldId id="323" r:id="rId6"/>
    <p:sldId id="265" r:id="rId7"/>
    <p:sldId id="266" r:id="rId8"/>
    <p:sldId id="315" r:id="rId9"/>
    <p:sldId id="366" r:id="rId10"/>
    <p:sldId id="275" r:id="rId11"/>
    <p:sldId id="320" r:id="rId12"/>
    <p:sldId id="403" r:id="rId13"/>
    <p:sldId id="367" r:id="rId14"/>
    <p:sldId id="334" r:id="rId15"/>
    <p:sldId id="365" r:id="rId16"/>
    <p:sldId id="382" r:id="rId17"/>
    <p:sldId id="332" r:id="rId18"/>
    <p:sldId id="333" r:id="rId19"/>
    <p:sldId id="383" r:id="rId20"/>
    <p:sldId id="337" r:id="rId21"/>
    <p:sldId id="405" r:id="rId22"/>
    <p:sldId id="362" r:id="rId23"/>
    <p:sldId id="324" r:id="rId24"/>
    <p:sldId id="31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68F"/>
    <a:srgbClr val="002B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47" autoAdjust="0"/>
    <p:restoredTop sz="89542" autoAdjust="0"/>
  </p:normalViewPr>
  <p:slideViewPr>
    <p:cSldViewPr snapToGrid="0">
      <p:cViewPr varScale="1">
        <p:scale>
          <a:sx n="102" d="100"/>
          <a:sy n="102" d="100"/>
        </p:scale>
        <p:origin x="9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3906"/>
    </p:cViewPr>
  </p:sorterViewPr>
  <p:notesViewPr>
    <p:cSldViewPr snapToGrid="0">
      <p:cViewPr varScale="1">
        <p:scale>
          <a:sx n="67" d="100"/>
          <a:sy n="67" d="100"/>
        </p:scale>
        <p:origin x="2261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87B4ED-DE6B-412B-85C3-B9FC64EB4A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B47483-1CFA-4C80-8BC5-7056C368F5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F1E66-A994-43E8-8383-0F71A6FED44A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5B4F4-6285-4277-B54B-2DB21F703B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21A918-CE00-445C-8F2F-127EF2D164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EADE6-E47C-4762-AE7F-B6F0F471E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88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652D1-B5C7-4F62-9279-74410AD7ADA2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92B6B-7CA3-44A0-AE87-6FA27FF134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19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85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78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for later - Swap ATTC logo with unified TTC logo (this is in development)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14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67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44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 Engagement  - Terri Brister (NAMI)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 practices – Ben Druss (Emory)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Nursing – Donna Rolin (UT Austin)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Psychiatry – Alex Young (UCLA)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Psychology – Amy Cohen (UCLA)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Recovery Oriented Practice – Patrick Hendry (MHA)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 – John Torous (HMS)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Includes website, areas of highest needs, PsychPRO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19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3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30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92B6B-7CA3-44A0-AE87-6FA27FF134B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9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194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A9F3694-496F-4837-8C0D-B2062AFA7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50" y="891654"/>
            <a:ext cx="4833257" cy="2057704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/>
          <a:p>
            <a:r>
              <a:rPr lang="en-US" sz="4000" dirty="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Speaker name here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4EA8AB1-525C-474E-8AA6-3AE792B2E6D7}"/>
              </a:ext>
            </a:extLst>
          </p:cNvPr>
          <p:cNvSpPr txBox="1">
            <a:spLocks/>
          </p:cNvSpPr>
          <p:nvPr userDrawn="1"/>
        </p:nvSpPr>
        <p:spPr>
          <a:xfrm>
            <a:off x="1041721" y="2759629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www.SMIadviser.org</a:t>
            </a:r>
          </a:p>
        </p:txBody>
      </p:sp>
    </p:spTree>
    <p:extLst>
      <p:ext uri="{BB962C8B-B14F-4D97-AF65-F5344CB8AC3E}">
        <p14:creationId xmlns:p14="http://schemas.microsoft.com/office/powerpoint/2010/main" val="98527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>
            <a:lvl1pPr>
              <a:defRPr>
                <a:solidFill>
                  <a:srgbClr val="19468F"/>
                </a:solidFill>
              </a:defRPr>
            </a:lvl1pPr>
          </a:lstStyle>
          <a:p>
            <a:r>
              <a:rPr lang="en-US" sz="4000" dirty="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rgbClr val="19468F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3BBDE5-64BC-4AB1-AA82-4DC02D6AD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8147"/>
            <a:ext cx="5080956" cy="2163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45BDC3-C519-47B4-87D0-E57048964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3CAFD7-6A6E-43A9-9C34-FB4807BE4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32153-6033-4425-8BF3-5EC26189C66E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F22425-72A3-469E-888B-E7239EB405A9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290732C-8390-4CC8-BC35-20CB184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56BB2626-0046-45F1-954D-54B95D68F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D467F8-01A5-45B4-B459-722D719D65BF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9" name="Title 3">
            <a:extLst>
              <a:ext uri="{FF2B5EF4-FFF2-40B4-BE49-F238E27FC236}">
                <a16:creationId xmlns:a16="http://schemas.microsoft.com/office/drawing/2014/main" id="{CF2D799C-F2E9-4CB4-BC19-C10A733E7D03}"/>
              </a:ext>
            </a:extLst>
          </p:cNvPr>
          <p:cNvSpPr txBox="1">
            <a:spLocks/>
          </p:cNvSpPr>
          <p:nvPr userDrawn="1"/>
        </p:nvSpPr>
        <p:spPr>
          <a:xfrm>
            <a:off x="1041721" y="2759629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/>
              <a:t>www.SMIadviser.org</a:t>
            </a:r>
          </a:p>
        </p:txBody>
      </p:sp>
    </p:spTree>
    <p:extLst>
      <p:ext uri="{BB962C8B-B14F-4D97-AF65-F5344CB8AC3E}">
        <p14:creationId xmlns:p14="http://schemas.microsoft.com/office/powerpoint/2010/main" val="254337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>
            <a:lvl1pPr>
              <a:defRPr>
                <a:solidFill>
                  <a:srgbClr val="19468F"/>
                </a:solidFill>
              </a:defRPr>
            </a:lvl1pPr>
          </a:lstStyle>
          <a:p>
            <a:r>
              <a:rPr lang="en-US" sz="4000" dirty="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rgbClr val="19468F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45BDC3-C519-47B4-87D0-E57048964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3CAFD7-6A6E-43A9-9C34-FB4807BE4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32153-6033-4425-8BF3-5EC26189C66E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F22425-72A3-469E-888B-E7239EB405A9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290732C-8390-4CC8-BC35-20CB184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56BB2626-0046-45F1-954D-54B95D68F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D467F8-01A5-45B4-B459-722D719D65BF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3079585-47E6-419C-81F3-5FCBAE5C7C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8147"/>
            <a:ext cx="3121205" cy="1328818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1A1FF9-C28D-4591-9617-EF8B236EFEFA}"/>
              </a:ext>
            </a:extLst>
          </p:cNvPr>
          <p:cNvCxnSpPr/>
          <p:nvPr userDrawn="1"/>
        </p:nvCxnSpPr>
        <p:spPr>
          <a:xfrm>
            <a:off x="4255477" y="768147"/>
            <a:ext cx="0" cy="1367204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E4CDA48-24B5-4B1C-9571-EB2D4DA0D1D6}"/>
              </a:ext>
            </a:extLst>
          </p:cNvPr>
          <p:cNvSpPr txBox="1"/>
          <p:nvPr userDrawn="1"/>
        </p:nvSpPr>
        <p:spPr>
          <a:xfrm>
            <a:off x="4467177" y="1106711"/>
            <a:ext cx="185670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200" dirty="0">
              <a:solidFill>
                <a:schemeClr val="bg2"/>
              </a:solidFill>
            </a:endParaRP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Insert partner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logo here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	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58E351F1-D939-4D2E-A642-CCAA6D94BE6D}"/>
              </a:ext>
            </a:extLst>
          </p:cNvPr>
          <p:cNvSpPr txBox="1">
            <a:spLocks/>
          </p:cNvSpPr>
          <p:nvPr userDrawn="1"/>
        </p:nvSpPr>
        <p:spPr>
          <a:xfrm>
            <a:off x="586122" y="1900895"/>
            <a:ext cx="1745836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/>
              <a:t>www.SMIadviser.org</a:t>
            </a:r>
          </a:p>
        </p:txBody>
      </p:sp>
    </p:spTree>
    <p:extLst>
      <p:ext uri="{BB962C8B-B14F-4D97-AF65-F5344CB8AC3E}">
        <p14:creationId xmlns:p14="http://schemas.microsoft.com/office/powerpoint/2010/main" val="3056068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EAF4891C-9468-496C-B7BD-A85745F7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09" y="3532197"/>
            <a:ext cx="6120831" cy="924850"/>
          </a:xfrm>
        </p:spPr>
        <p:txBody>
          <a:bodyPr>
            <a:normAutofit/>
          </a:bodyPr>
          <a:lstStyle>
            <a:lvl1pPr>
              <a:defRPr>
                <a:solidFill>
                  <a:srgbClr val="19468F"/>
                </a:solidFill>
              </a:defRPr>
            </a:lvl1pPr>
          </a:lstStyle>
          <a:p>
            <a:r>
              <a:rPr lang="en-US" sz="4000" dirty="0"/>
              <a:t>Title of Content here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E9635C7E-F2F7-4C6D-B540-7F5D07B3F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09" y="5057937"/>
            <a:ext cx="7489818" cy="559091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rgbClr val="19468F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3BBDE5-64BC-4AB1-AA82-4DC02D6AD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0971"/>
            <a:ext cx="3046790" cy="1297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45BDC3-C519-47B4-87D0-E57048964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3CAFD7-6A6E-43A9-9C34-FB4807BE4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32153-6033-4425-8BF3-5EC26189C66E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F22425-72A3-469E-888B-E7239EB405A9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290732C-8390-4CC8-BC35-20CB184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56BB2626-0046-45F1-954D-54B95D68FD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D467F8-01A5-45B4-B459-722D719D65BF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24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94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705" y="665163"/>
            <a:ext cx="8775933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705" y="3173413"/>
            <a:ext cx="914400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24425"/>
            <a:ext cx="48524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97B738E-5B58-4E93-B28C-EF2B417738E6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t_St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19468F"/>
                </a:solidFill>
              </a:defRPr>
            </a:lvl1pPr>
          </a:lstStyle>
          <a:p>
            <a:r>
              <a:rPr lang="en-US" dirty="0"/>
              <a:t>CSS-SMI INITIATIVE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53769B4-DB0A-4EE7-8C8D-368B55AD8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862821D-93D7-4659-AC40-DB0526E5A80E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13B3814-9725-430C-AE5F-57CC35781B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428039" y="3897310"/>
            <a:ext cx="2103359" cy="735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DAA19E-A3E5-4D9F-A900-728B0F57DD1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660603" y="3897310"/>
            <a:ext cx="2103359" cy="692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BC01B-ADD2-48C8-89E4-37347BAE950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3" y="1810342"/>
            <a:ext cx="11181033" cy="41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8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rgbClr val="002B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wo people in a white shirt&#10;&#10;Description automatically generated">
            <a:extLst>
              <a:ext uri="{FF2B5EF4-FFF2-40B4-BE49-F238E27FC236}">
                <a16:creationId xmlns:a16="http://schemas.microsoft.com/office/drawing/2014/main" id="{6A9C51A8-ED72-432C-B103-640132E95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00" b="15625"/>
          <a:stretch/>
        </p:blipFill>
        <p:spPr>
          <a:xfrm>
            <a:off x="0" y="0"/>
            <a:ext cx="1225296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8DDA466-9855-4FD9-B858-866AD4DF1D44}"/>
              </a:ext>
            </a:extLst>
          </p:cNvPr>
          <p:cNvSpPr/>
          <p:nvPr userDrawn="1"/>
        </p:nvSpPr>
        <p:spPr>
          <a:xfrm>
            <a:off x="0" y="0"/>
            <a:ext cx="5248275" cy="6858000"/>
          </a:xfrm>
          <a:prstGeom prst="rect">
            <a:avLst/>
          </a:prstGeom>
          <a:solidFill>
            <a:srgbClr val="19468F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706" y="665163"/>
            <a:ext cx="3889608" cy="155892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705" y="2453295"/>
            <a:ext cx="3889608" cy="131286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80F21D-5997-4210-AE55-7A184030D7A6}"/>
              </a:ext>
            </a:extLst>
          </p:cNvPr>
          <p:cNvCxnSpPr/>
          <p:nvPr userDrawn="1"/>
        </p:nvCxnSpPr>
        <p:spPr>
          <a:xfrm>
            <a:off x="838200" y="4924425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8A64A0A-C958-411F-9F31-9C2E22066D5F}"/>
              </a:ext>
            </a:extLst>
          </p:cNvPr>
          <p:cNvSpPr/>
          <p:nvPr userDrawn="1"/>
        </p:nvSpPr>
        <p:spPr>
          <a:xfrm>
            <a:off x="0" y="56388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3248ED-4B45-4241-8231-AA862DD2ECD7}"/>
              </a:ext>
            </a:extLst>
          </p:cNvPr>
          <p:cNvGrpSpPr/>
          <p:nvPr userDrawn="1"/>
        </p:nvGrpSpPr>
        <p:grpSpPr>
          <a:xfrm>
            <a:off x="7749975" y="6225460"/>
            <a:ext cx="4028178" cy="350710"/>
            <a:chOff x="7749975" y="6161960"/>
            <a:chExt cx="4028178" cy="350710"/>
          </a:xfrm>
        </p:grpSpPr>
        <p:pic>
          <p:nvPicPr>
            <p:cNvPr id="15" name="Picture 14" descr="A close up of a logo&#10;&#10;Description automatically generated">
              <a:extLst>
                <a:ext uri="{FF2B5EF4-FFF2-40B4-BE49-F238E27FC236}">
                  <a16:creationId xmlns:a16="http://schemas.microsoft.com/office/drawing/2014/main" id="{8588FC13-2FD7-4BD5-A227-591D4551E0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3478" y="6161960"/>
              <a:ext cx="1068699" cy="35071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9369177-A82A-4FE9-A3BB-FB6443AFBF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447" y="6206176"/>
              <a:ext cx="848706" cy="28626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C3E21B-996B-41C7-95AD-6EACB97DAB7B}"/>
                </a:ext>
              </a:extLst>
            </p:cNvPr>
            <p:cNvSpPr txBox="1"/>
            <p:nvPr userDrawn="1"/>
          </p:nvSpPr>
          <p:spPr>
            <a:xfrm>
              <a:off x="7749975" y="6233239"/>
              <a:ext cx="1776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2">
                      <a:lumMod val="90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E12F1FB-6D4F-49CE-BB77-1E3DDA3199D9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25471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AEFAE6D3-C5A3-495F-BC61-1DB195BAA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103D5BF-B780-4698-9334-5A3BE6C5CB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51" y="1923921"/>
            <a:ext cx="2356812" cy="10033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0C40B6F-EDB3-4012-976F-B7F2872D1801}"/>
              </a:ext>
            </a:extLst>
          </p:cNvPr>
          <p:cNvSpPr txBox="1"/>
          <p:nvPr userDrawn="1"/>
        </p:nvSpPr>
        <p:spPr>
          <a:xfrm>
            <a:off x="1141049" y="3159144"/>
            <a:ext cx="1606698" cy="40011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Consult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215E8D-E9CE-4CFA-BCC2-E97888FC8138}"/>
              </a:ext>
            </a:extLst>
          </p:cNvPr>
          <p:cNvSpPr txBox="1"/>
          <p:nvPr userDrawn="1"/>
        </p:nvSpPr>
        <p:spPr>
          <a:xfrm>
            <a:off x="3231428" y="3159144"/>
            <a:ext cx="1606698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Education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50A50E5-9FE0-43BA-A24F-7835E77432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033434" y="4099597"/>
            <a:ext cx="804692" cy="2812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AD9CEC-FA53-429F-AB29-A7E9891491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2906557" y="4058829"/>
            <a:ext cx="916759" cy="30173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82AFD7-70A5-43BD-A648-E7BFF5E0C6E4}"/>
              </a:ext>
            </a:extLst>
          </p:cNvPr>
          <p:cNvCxnSpPr>
            <a:cxnSpLocks/>
          </p:cNvCxnSpPr>
          <p:nvPr userDrawn="1"/>
        </p:nvCxnSpPr>
        <p:spPr>
          <a:xfrm>
            <a:off x="1141049" y="3797731"/>
            <a:ext cx="36970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3">
            <a:extLst>
              <a:ext uri="{FF2B5EF4-FFF2-40B4-BE49-F238E27FC236}">
                <a16:creationId xmlns:a16="http://schemas.microsoft.com/office/drawing/2014/main" id="{F8A498E0-A6DE-4D15-94E6-C98692D722CC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16868-F749-4EB0-BAF4-0CA52721E1A4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4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8F54DEA3-0D21-4FDD-8607-C4A435E5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96C65F9-D68D-455B-B18D-BBD56F9C4DB1}"/>
              </a:ext>
            </a:extLst>
          </p:cNvPr>
          <p:cNvSpPr/>
          <p:nvPr userDrawn="1"/>
        </p:nvSpPr>
        <p:spPr>
          <a:xfrm>
            <a:off x="537029" y="1741714"/>
            <a:ext cx="4857816" cy="268514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C9A09-66B5-477F-B199-88DFDD452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75637" y="3951184"/>
            <a:ext cx="1130584" cy="3950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96191C-93A7-4FC8-A663-A2E90FFD52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95720" y="3918694"/>
            <a:ext cx="1288037" cy="423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9875A-FB5A-465E-A442-FCBBFFD78E4A}"/>
              </a:ext>
            </a:extLst>
          </p:cNvPr>
          <p:cNvCxnSpPr>
            <a:cxnSpLocks/>
          </p:cNvCxnSpPr>
          <p:nvPr userDrawn="1"/>
        </p:nvCxnSpPr>
        <p:spPr>
          <a:xfrm>
            <a:off x="1140351" y="3794093"/>
            <a:ext cx="3665305" cy="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C9244DF-AB3F-49CD-AAA6-5FDCEBF7A8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9" y="1928509"/>
            <a:ext cx="3804816" cy="1619857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62865C5C-3148-4DF6-8928-8115E96D3968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3026EC-8585-4921-A574-02ABE2301BAD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2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8F54DEA3-0D21-4FDD-8607-C4A435E5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96C65F9-D68D-455B-B18D-BBD56F9C4DB1}"/>
              </a:ext>
            </a:extLst>
          </p:cNvPr>
          <p:cNvSpPr/>
          <p:nvPr userDrawn="1"/>
        </p:nvSpPr>
        <p:spPr>
          <a:xfrm>
            <a:off x="537029" y="1741714"/>
            <a:ext cx="4857816" cy="268514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C9A09-66B5-477F-B199-88DFDD452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75637" y="3951184"/>
            <a:ext cx="1130584" cy="3950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96191C-93A7-4FC8-A663-A2E90FFD52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95720" y="3918694"/>
            <a:ext cx="1288037" cy="423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9875A-FB5A-465E-A442-FCBBFFD78E4A}"/>
              </a:ext>
            </a:extLst>
          </p:cNvPr>
          <p:cNvCxnSpPr>
            <a:cxnSpLocks/>
          </p:cNvCxnSpPr>
          <p:nvPr userDrawn="1"/>
        </p:nvCxnSpPr>
        <p:spPr>
          <a:xfrm>
            <a:off x="1140351" y="3794093"/>
            <a:ext cx="3665305" cy="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C9244DF-AB3F-49CD-AAA6-5FDCEBF7A8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9" y="1928509"/>
            <a:ext cx="3804816" cy="1619857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985F2446-B037-4F0F-BD70-211D6D9E98AD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90C7A3-FFF7-488D-87D9-7FBB01B48F44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4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5487" y="1576388"/>
            <a:ext cx="5975871" cy="116205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5975870" cy="13128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8F54DEA3-0D21-4FDD-8607-C4A435E5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4" y="1475905"/>
            <a:ext cx="5321957" cy="4571933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BD75E1-0174-428A-A890-347780034DF8}"/>
              </a:ext>
            </a:extLst>
          </p:cNvPr>
          <p:cNvCxnSpPr/>
          <p:nvPr userDrawn="1"/>
        </p:nvCxnSpPr>
        <p:spPr>
          <a:xfrm>
            <a:off x="5805487" y="3009900"/>
            <a:ext cx="36242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96C65F9-D68D-455B-B18D-BBD56F9C4DB1}"/>
              </a:ext>
            </a:extLst>
          </p:cNvPr>
          <p:cNvSpPr/>
          <p:nvPr userDrawn="1"/>
        </p:nvSpPr>
        <p:spPr>
          <a:xfrm>
            <a:off x="537029" y="1741714"/>
            <a:ext cx="4857816" cy="268514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C9A09-66B5-477F-B199-88DFDD452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75637" y="3951184"/>
            <a:ext cx="1130584" cy="3950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96191C-93A7-4FC8-A663-A2E90FFD52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95720" y="3918694"/>
            <a:ext cx="1288037" cy="423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9875A-FB5A-465E-A442-FCBBFFD78E4A}"/>
              </a:ext>
            </a:extLst>
          </p:cNvPr>
          <p:cNvCxnSpPr>
            <a:cxnSpLocks/>
          </p:cNvCxnSpPr>
          <p:nvPr userDrawn="1"/>
        </p:nvCxnSpPr>
        <p:spPr>
          <a:xfrm>
            <a:off x="1140351" y="3794093"/>
            <a:ext cx="3665305" cy="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C9244DF-AB3F-49CD-AAA6-5FDCEBF7A8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9" y="1928509"/>
            <a:ext cx="3804816" cy="1619857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A4AE5490-C08D-4A65-9721-9C40A836F4D8}"/>
              </a:ext>
            </a:extLst>
          </p:cNvPr>
          <p:cNvSpPr txBox="1">
            <a:spLocks/>
          </p:cNvSpPr>
          <p:nvPr userDrawn="1"/>
        </p:nvSpPr>
        <p:spPr>
          <a:xfrm>
            <a:off x="2031900" y="4496086"/>
            <a:ext cx="1909824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/>
              <a:t>www.SMIadviser.org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74BD6A-F299-4733-93ED-BBA89CC70194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5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Home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2A7F92-3B39-49D9-9EA3-3CC5125527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0320"/>
          <a:stretch/>
        </p:blipFill>
        <p:spPr>
          <a:xfrm>
            <a:off x="2988275" y="616589"/>
            <a:ext cx="6166022" cy="3732989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02D04618-58A9-4E49-A507-B207FC45D1B1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www.SMIadviser.org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4CF1A0-B64F-4ACD-9315-4B34150D655A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9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8C1AE61-B7D0-4C77-96BD-2EC075A4DE9D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www.SMIadviser.org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5ABC50-2A2A-43D6-80E1-8E47D0CA64DE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D01257-7F0F-45EE-A18B-1630D299B9CF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www.SMIadviser.org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0611E3-C40D-44CF-95BF-CB412DC93853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34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9A4-9A66-4176-A0E9-3605F07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17F19C1B-664C-4BC6-BBD9-B6002032D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29" y="244494"/>
            <a:ext cx="7401742" cy="6358614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28D81EB-A551-4798-A0E4-93339C6392DA}"/>
              </a:ext>
            </a:extLst>
          </p:cNvPr>
          <p:cNvSpPr txBox="1">
            <a:spLocks/>
          </p:cNvSpPr>
          <p:nvPr userDrawn="1"/>
        </p:nvSpPr>
        <p:spPr>
          <a:xfrm>
            <a:off x="4548856" y="4615727"/>
            <a:ext cx="3044860" cy="68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46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www.SMIadviser.org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DE5393-F66C-4C5B-BDBC-8B73ECC5DA1E}"/>
              </a:ext>
            </a:extLst>
          </p:cNvPr>
          <p:cNvSpPr/>
          <p:nvPr userDrawn="1"/>
        </p:nvSpPr>
        <p:spPr>
          <a:xfrm>
            <a:off x="0" y="5519739"/>
            <a:ext cx="12192000" cy="13255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07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53769B4-DB0A-4EE7-8C8D-368B55AD8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862821D-93D7-4659-AC40-DB0526E5A80E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888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575569B-9F9E-438D-A757-BC0CDA88A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481FA3-C2C2-4820-892C-57DD71CAE7CD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79F3FC-04AD-4760-AFFD-BC46D8AAF513}"/>
              </a:ext>
            </a:extLst>
          </p:cNvPr>
          <p:cNvSpPr/>
          <p:nvPr userDrawn="1"/>
        </p:nvSpPr>
        <p:spPr>
          <a:xfrm>
            <a:off x="0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2B37FA7-8F14-4151-8D71-53A7FCC16C68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0" name="Picture 19" descr="A close up of a logo&#10;&#10;Description automatically generated">
              <a:extLst>
                <a:ext uri="{FF2B5EF4-FFF2-40B4-BE49-F238E27FC236}">
                  <a16:creationId xmlns:a16="http://schemas.microsoft.com/office/drawing/2014/main" id="{481F688B-2B81-4807-B5F0-20B050110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1" name="Picture 20" descr="A close up of a logo&#10;&#10;Description automatically generated">
              <a:extLst>
                <a:ext uri="{FF2B5EF4-FFF2-40B4-BE49-F238E27FC236}">
                  <a16:creationId xmlns:a16="http://schemas.microsoft.com/office/drawing/2014/main" id="{AC851F86-E9F4-457E-BD25-04F0684EF9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ED98CE-C359-456E-A21B-42C8E70BCD47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14999" y="6299201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9AA8C9-D081-408C-86A8-00F5C74044C0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3351344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53769B4-DB0A-4EE7-8C8D-368B55AD8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" r="48958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936BC9-CC22-4277-92E2-FEFD25321007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904853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11534775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177587" cy="414337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0F2FAA-D01B-4E55-B350-771E20DF9140}"/>
              </a:ext>
            </a:extLst>
          </p:cNvPr>
          <p:cNvCxnSpPr/>
          <p:nvPr userDrawn="1"/>
        </p:nvCxnSpPr>
        <p:spPr>
          <a:xfrm>
            <a:off x="0" y="1333502"/>
            <a:ext cx="2738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A02242D-AD2E-4E76-B934-2152A3BD8E21}"/>
              </a:ext>
            </a:extLst>
          </p:cNvPr>
          <p:cNvSpPr/>
          <p:nvPr userDrawn="1"/>
        </p:nvSpPr>
        <p:spPr>
          <a:xfrm>
            <a:off x="-2081" y="56261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584AC1-9635-4803-B273-3BD3C7800DF0}"/>
              </a:ext>
            </a:extLst>
          </p:cNvPr>
          <p:cNvGrpSpPr/>
          <p:nvPr userDrawn="1"/>
        </p:nvGrpSpPr>
        <p:grpSpPr>
          <a:xfrm>
            <a:off x="7919819" y="6280448"/>
            <a:ext cx="3887211" cy="383879"/>
            <a:chOff x="7919819" y="6280448"/>
            <a:chExt cx="3887211" cy="383879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E81453E3-0FA7-426B-8787-0B0409B4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1517" y="6280448"/>
              <a:ext cx="1037236" cy="38387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A504518F-FAB7-459E-9296-883D7CD63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216" y="6372935"/>
              <a:ext cx="802814" cy="2707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690DA0-C354-4592-86B5-FC7E6A6E592E}"/>
                </a:ext>
              </a:extLst>
            </p:cNvPr>
            <p:cNvSpPr txBox="1"/>
            <p:nvPr userDrawn="1"/>
          </p:nvSpPr>
          <p:spPr>
            <a:xfrm>
              <a:off x="7919819" y="6344683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405" y="6356350"/>
            <a:ext cx="795337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92996-A3CF-4556-B56F-39D759460217}"/>
              </a:ext>
            </a:extLst>
          </p:cNvPr>
          <p:cNvSpPr/>
          <p:nvPr userDrawn="1"/>
        </p:nvSpPr>
        <p:spPr>
          <a:xfrm>
            <a:off x="390883" y="6378621"/>
            <a:ext cx="2105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  <a:p>
            <a:pPr algn="l"/>
            <a:endParaRPr lang="en-US" sz="600" kern="1200" dirty="0">
              <a:solidFill>
                <a:schemeClr val="bg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28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rgbClr val="002B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wo people in a white shirt&#10;&#10;Description automatically generated">
            <a:extLst>
              <a:ext uri="{FF2B5EF4-FFF2-40B4-BE49-F238E27FC236}">
                <a16:creationId xmlns:a16="http://schemas.microsoft.com/office/drawing/2014/main" id="{535670D7-C987-4C2D-8243-85C85986D8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00" b="15625"/>
          <a:stretch/>
        </p:blipFill>
        <p:spPr>
          <a:xfrm>
            <a:off x="0" y="0"/>
            <a:ext cx="1225296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9AB70E-9B41-4D67-B4CF-4077503A72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468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6CE91D-C6EA-465A-BBE8-C565EDC38E4F}"/>
              </a:ext>
            </a:extLst>
          </p:cNvPr>
          <p:cNvSpPr/>
          <p:nvPr userDrawn="1"/>
        </p:nvSpPr>
        <p:spPr>
          <a:xfrm>
            <a:off x="0" y="56388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3FD493-7BF9-4712-B7F0-47FEF0E921FD}"/>
              </a:ext>
            </a:extLst>
          </p:cNvPr>
          <p:cNvGrpSpPr/>
          <p:nvPr userDrawn="1"/>
        </p:nvGrpSpPr>
        <p:grpSpPr>
          <a:xfrm>
            <a:off x="7749975" y="6225460"/>
            <a:ext cx="4028178" cy="350710"/>
            <a:chOff x="7749975" y="6161960"/>
            <a:chExt cx="4028178" cy="350710"/>
          </a:xfrm>
        </p:grpSpPr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06838939-2D82-489F-8ACE-E048EFB5BC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3478" y="6161960"/>
              <a:ext cx="1068699" cy="35071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A3DE897-FDB3-4EBB-BB18-DF73F922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447" y="6206176"/>
              <a:ext cx="848706" cy="28626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679715-6C80-4847-8399-CEE9FC1265D0}"/>
                </a:ext>
              </a:extLst>
            </p:cNvPr>
            <p:cNvSpPr txBox="1"/>
            <p:nvPr userDrawn="1"/>
          </p:nvSpPr>
          <p:spPr>
            <a:xfrm>
              <a:off x="7749975" y="6233239"/>
              <a:ext cx="1776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2">
                      <a:lumMod val="90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3EFD27-AEB7-4383-8486-29893C720F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705" y="543504"/>
            <a:ext cx="10408603" cy="794182"/>
          </a:xfrm>
        </p:spPr>
        <p:txBody>
          <a:bodyPr anchor="t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561CE-4937-4F05-BE5D-7658B388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697" y="1516463"/>
            <a:ext cx="10408603" cy="428218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8DB87C-7FBD-4EBA-B861-88526F468D27}"/>
              </a:ext>
            </a:extLst>
          </p:cNvPr>
          <p:cNvCxnSpPr/>
          <p:nvPr userDrawn="1"/>
        </p:nvCxnSpPr>
        <p:spPr>
          <a:xfrm>
            <a:off x="4636655" y="1333502"/>
            <a:ext cx="27384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7622B87-62B2-40A1-A44B-457984045373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664293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pic>
        <p:nvPicPr>
          <p:cNvPr id="9" name="Picture 8" descr="Two people in a white shirt&#10;&#10;Description automatically generated">
            <a:extLst>
              <a:ext uri="{FF2B5EF4-FFF2-40B4-BE49-F238E27FC236}">
                <a16:creationId xmlns:a16="http://schemas.microsoft.com/office/drawing/2014/main" id="{862C8DCC-495A-42F1-89D3-88F2EF3055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4" r="12748" b="15625"/>
          <a:stretch/>
        </p:blipFill>
        <p:spPr>
          <a:xfrm>
            <a:off x="5059680" y="0"/>
            <a:ext cx="713232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8A9EDD3-EECA-46B7-9B1A-315889132829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4064885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CAEFC-17F6-4752-B14C-8F5DC4B8F1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1" t="9274" r="25126"/>
          <a:stretch/>
        </p:blipFill>
        <p:spPr>
          <a:xfrm>
            <a:off x="5069544" y="0"/>
            <a:ext cx="7132321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E490114-7FBE-4461-8081-F68804300A0F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5711810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1A137-7EB7-4011-B17F-43F65B0D24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5" r="19882"/>
          <a:stretch/>
        </p:blipFill>
        <p:spPr>
          <a:xfrm flipH="1">
            <a:off x="5059680" y="0"/>
            <a:ext cx="713232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BE3D911-A5A4-412D-8A3C-986A1F37E08B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231444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24EE52-7114-406E-8EC4-0FC7248780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1" r="17727"/>
          <a:stretch/>
        </p:blipFill>
        <p:spPr>
          <a:xfrm>
            <a:off x="5059688" y="0"/>
            <a:ext cx="713232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B04DB-C135-4DA4-94AA-16D5A2904994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1775864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1AD9A-F17B-453B-9193-24FD672088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2" t="39978" r="36753"/>
          <a:stretch/>
        </p:blipFill>
        <p:spPr>
          <a:xfrm>
            <a:off x="5059680" y="0"/>
            <a:ext cx="7132320" cy="688028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1C20EEC-C1B1-4F61-B421-1D8EEDE2DF66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760220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Alt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DC71-CD19-45C3-B297-E73101CFA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687" y="365126"/>
            <a:ext cx="4456113" cy="954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8575-A8AC-4AC8-8F03-9C38564B0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098925" cy="4143371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20EF7-9AD4-4AC5-A10B-818194E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27463" y="6356350"/>
            <a:ext cx="795337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B6B33-741B-4E59-A261-2A787121F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1251" y="6247013"/>
            <a:ext cx="1015480" cy="422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9EF791-46D1-4C1B-976E-82BE8F7C96D6}"/>
              </a:ext>
            </a:extLst>
          </p:cNvPr>
          <p:cNvSpPr/>
          <p:nvPr userDrawn="1"/>
        </p:nvSpPr>
        <p:spPr>
          <a:xfrm>
            <a:off x="5059680" y="0"/>
            <a:ext cx="7132320" cy="6858000"/>
          </a:xfrm>
          <a:prstGeom prst="rect">
            <a:avLst/>
          </a:prstGeom>
          <a:solidFill>
            <a:srgbClr val="194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C6E03A-DD40-43AD-A09F-B916ACF0C684}"/>
              </a:ext>
            </a:extLst>
          </p:cNvPr>
          <p:cNvGrpSpPr/>
          <p:nvPr userDrawn="1"/>
        </p:nvGrpSpPr>
        <p:grpSpPr>
          <a:xfrm>
            <a:off x="7890942" y="6192291"/>
            <a:ext cx="3887211" cy="383879"/>
            <a:chOff x="8583728" y="6128471"/>
            <a:chExt cx="3887211" cy="383879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6F46D98C-951A-4DE6-BEA5-5B13DFD9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5426" y="6128471"/>
              <a:ext cx="1037236" cy="383879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09EE831B-8FF0-48A4-A3EC-F5017C465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8125" y="6220958"/>
              <a:ext cx="802814" cy="2707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BC1605-21D5-48FB-95E0-9621420E041E}"/>
                </a:ext>
              </a:extLst>
            </p:cNvPr>
            <p:cNvSpPr txBox="1"/>
            <p:nvPr userDrawn="1"/>
          </p:nvSpPr>
          <p:spPr>
            <a:xfrm>
              <a:off x="8583728" y="6192706"/>
              <a:ext cx="1776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1">
                      <a:lumMod val="9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D4123BD-4ACD-48E1-A1CF-C7A14D7888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66"/>
          <a:stretch/>
        </p:blipFill>
        <p:spPr>
          <a:xfrm flipH="1">
            <a:off x="5059680" y="0"/>
            <a:ext cx="713232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596C47-D17A-4705-8693-138ABCDF15B0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319246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850C7-83A1-4564-B414-318E5CBED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8C119-583A-47B2-9520-14955DA8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CFCFB-735F-4B98-BA5C-13E5F2A425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6" r="50296"/>
          <a:stretch/>
        </p:blipFill>
        <p:spPr>
          <a:xfrm>
            <a:off x="8717280" y="12700"/>
            <a:ext cx="347472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C66B27-B314-4F07-AD05-6015F30B697D}"/>
              </a:ext>
            </a:extLst>
          </p:cNvPr>
          <p:cNvSpPr/>
          <p:nvPr userDrawn="1"/>
        </p:nvSpPr>
        <p:spPr>
          <a:xfrm>
            <a:off x="0" y="5638800"/>
            <a:ext cx="12192000" cy="1231900"/>
          </a:xfrm>
          <a:custGeom>
            <a:avLst/>
            <a:gdLst>
              <a:gd name="connsiteX0" fmla="*/ 0 w 12192000"/>
              <a:gd name="connsiteY0" fmla="*/ 1511300 h 1524000"/>
              <a:gd name="connsiteX1" fmla="*/ 12192000 w 12192000"/>
              <a:gd name="connsiteY1" fmla="*/ 0 h 1524000"/>
              <a:gd name="connsiteX2" fmla="*/ 12192000 w 12192000"/>
              <a:gd name="connsiteY2" fmla="*/ 1524000 h 1524000"/>
              <a:gd name="connsiteX3" fmla="*/ 0 w 12192000"/>
              <a:gd name="connsiteY3" fmla="*/ 1511300 h 1524000"/>
              <a:gd name="connsiteX0" fmla="*/ 0 w 12192000"/>
              <a:gd name="connsiteY0" fmla="*/ 1219200 h 1231900"/>
              <a:gd name="connsiteX1" fmla="*/ 12192000 w 12192000"/>
              <a:gd name="connsiteY1" fmla="*/ 0 h 1231900"/>
              <a:gd name="connsiteX2" fmla="*/ 12192000 w 12192000"/>
              <a:gd name="connsiteY2" fmla="*/ 1231900 h 1231900"/>
              <a:gd name="connsiteX3" fmla="*/ 0 w 12192000"/>
              <a:gd name="connsiteY3" fmla="*/ 12192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31900">
                <a:moveTo>
                  <a:pt x="0" y="1219200"/>
                </a:moveTo>
                <a:lnTo>
                  <a:pt x="12192000" y="0"/>
                </a:lnTo>
                <a:lnTo>
                  <a:pt x="12192000" y="12319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F56BE9-ABF1-4CD2-A20C-F92B8F4B29BC}"/>
              </a:ext>
            </a:extLst>
          </p:cNvPr>
          <p:cNvGrpSpPr/>
          <p:nvPr userDrawn="1"/>
        </p:nvGrpSpPr>
        <p:grpSpPr>
          <a:xfrm>
            <a:off x="7749975" y="6225460"/>
            <a:ext cx="4028178" cy="350710"/>
            <a:chOff x="7749975" y="6161960"/>
            <a:chExt cx="4028178" cy="350710"/>
          </a:xfrm>
        </p:grpSpPr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:a16="http://schemas.microsoft.com/office/drawing/2014/main" id="{8D938C84-E8D8-4011-9701-94F7AC7B65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3478" y="6161960"/>
              <a:ext cx="1068699" cy="35071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EA248BE-6835-45F5-85B0-370E2E8249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447" y="6206176"/>
              <a:ext cx="848706" cy="28626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2EE842-5AB5-442F-98A6-6AD8D853F4A3}"/>
                </a:ext>
              </a:extLst>
            </p:cNvPr>
            <p:cNvSpPr txBox="1"/>
            <p:nvPr userDrawn="1"/>
          </p:nvSpPr>
          <p:spPr>
            <a:xfrm>
              <a:off x="7749975" y="6233239"/>
              <a:ext cx="1776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0" i="0" kern="1200" dirty="0">
                  <a:solidFill>
                    <a:schemeClr val="bg2">
                      <a:lumMod val="90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An APA and SAMHSA Initiative</a:t>
              </a:r>
              <a:endParaRPr lang="en-US" sz="10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E358F-17B3-4760-B0BA-6D5E074B6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98331" y="6356350"/>
            <a:ext cx="795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59CC-C904-465C-AC3B-BC68F3EE6F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81F6DA-E74C-4DA0-B6BE-80114F5D2431}"/>
              </a:ext>
            </a:extLst>
          </p:cNvPr>
          <p:cNvSpPr/>
          <p:nvPr userDrawn="1"/>
        </p:nvSpPr>
        <p:spPr>
          <a:xfrm>
            <a:off x="390883" y="6378621"/>
            <a:ext cx="21050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2020 American Psychiatric Association. All rights reserved. </a:t>
            </a:r>
          </a:p>
        </p:txBody>
      </p:sp>
    </p:spTree>
    <p:extLst>
      <p:ext uri="{BB962C8B-B14F-4D97-AF65-F5344CB8AC3E}">
        <p14:creationId xmlns:p14="http://schemas.microsoft.com/office/powerpoint/2010/main" val="268252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91" r:id="rId3"/>
    <p:sldLayoutId id="2147483690" r:id="rId4"/>
    <p:sldLayoutId id="2147483649" r:id="rId5"/>
    <p:sldLayoutId id="2147483683" r:id="rId6"/>
    <p:sldLayoutId id="2147483663" r:id="rId7"/>
    <p:sldLayoutId id="2147483660" r:id="rId8"/>
    <p:sldLayoutId id="2147483667" r:id="rId9"/>
    <p:sldLayoutId id="2147483670" r:id="rId10"/>
    <p:sldLayoutId id="2147483671" r:id="rId11"/>
    <p:sldLayoutId id="2147483684" r:id="rId12"/>
    <p:sldLayoutId id="2147483678" r:id="rId13"/>
    <p:sldLayoutId id="2147483679" r:id="rId14"/>
    <p:sldLayoutId id="2147483680" r:id="rId15"/>
    <p:sldLayoutId id="2147483662" r:id="rId16"/>
    <p:sldLayoutId id="2147483666" r:id="rId17"/>
    <p:sldLayoutId id="2147483676" r:id="rId18"/>
    <p:sldLayoutId id="2147483677" r:id="rId19"/>
    <p:sldLayoutId id="2147483665" r:id="rId20"/>
    <p:sldLayoutId id="2147483650" r:id="rId21"/>
    <p:sldLayoutId id="2147483685" r:id="rId22"/>
    <p:sldLayoutId id="2147483686" r:id="rId23"/>
    <p:sldLayoutId id="2147483687" r:id="rId24"/>
    <p:sldLayoutId id="2147483688" r:id="rId25"/>
    <p:sldLayoutId id="2147483689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jpe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svg"/><Relationship Id="rId18" Type="http://schemas.openxmlformats.org/officeDocument/2006/relationships/image" Target="../media/image5.png"/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11" Type="http://schemas.openxmlformats.org/officeDocument/2006/relationships/image" Target="../media/image63.svg"/><Relationship Id="rId5" Type="http://schemas.openxmlformats.org/officeDocument/2006/relationships/image" Target="../media/image57.svg"/><Relationship Id="rId15" Type="http://schemas.openxmlformats.org/officeDocument/2006/relationships/image" Target="../media/image67.sv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svg"/><Relationship Id="rId1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0.png"/><Relationship Id="rId4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3.png"/><Relationship Id="rId4" Type="http://schemas.openxmlformats.org/officeDocument/2006/relationships/image" Target="../media/image9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miadviser.org/clozapin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4.png"/><Relationship Id="rId5" Type="http://schemas.openxmlformats.org/officeDocument/2006/relationships/image" Target="../media/image13.png"/><Relationship Id="rId4" Type="http://schemas.openxmlformats.org/officeDocument/2006/relationships/hyperlink" Target="http://apapsy.ch/clozapine-list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9.png"/><Relationship Id="rId5" Type="http://schemas.openxmlformats.org/officeDocument/2006/relationships/image" Target="../media/image98.svg"/><Relationship Id="rId4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adviser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6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C76F-DA76-4052-95DF-B101E047BF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88D93-D47C-4049-BB13-895AA80F6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488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0855-BE7A-43AB-8ECD-B09A7DE0F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998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00F3990-20F8-426A-85A9-837653B5D321}"/>
              </a:ext>
            </a:extLst>
          </p:cNvPr>
          <p:cNvSpPr/>
          <p:nvPr/>
        </p:nvSpPr>
        <p:spPr>
          <a:xfrm>
            <a:off x="7407564" y="1941068"/>
            <a:ext cx="1302096" cy="15377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71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500585-D34D-4A66-97DE-8CA44F0B5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FACTS ABOUT SERIOUS MENTAL ILLNESS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BD6D29-FB52-463C-AC77-DE528F3D2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8" t="15605" r="9261" b="12408"/>
          <a:stretch/>
        </p:blipFill>
        <p:spPr>
          <a:xfrm>
            <a:off x="489488" y="1388579"/>
            <a:ext cx="4023360" cy="2834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C44146-32E1-4D89-BD28-4D6F2FF298F5}"/>
              </a:ext>
            </a:extLst>
          </p:cNvPr>
          <p:cNvSpPr txBox="1"/>
          <p:nvPr/>
        </p:nvSpPr>
        <p:spPr>
          <a:xfrm>
            <a:off x="630910" y="1974902"/>
            <a:ext cx="37471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Approximately </a:t>
            </a:r>
          </a:p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1 in 25 (11 million) </a:t>
            </a:r>
          </a:p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adults in the United States lives with a serious mental illness (SMI).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742E6-E79B-422D-90BC-CE692F4CD41B}"/>
              </a:ext>
            </a:extLst>
          </p:cNvPr>
          <p:cNvSpPr txBox="1"/>
          <p:nvPr/>
        </p:nvSpPr>
        <p:spPr>
          <a:xfrm>
            <a:off x="7608572" y="1325515"/>
            <a:ext cx="32480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Diagnoses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 most commonly associated with SMI: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8A3CE04-601C-46ED-A9D4-B1B4E2F5FA30}"/>
              </a:ext>
            </a:extLst>
          </p:cNvPr>
          <p:cNvSpPr/>
          <p:nvPr/>
        </p:nvSpPr>
        <p:spPr>
          <a:xfrm>
            <a:off x="4572885" y="2536890"/>
            <a:ext cx="2428280" cy="33250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26F059-C997-41F4-B199-ADB3EC8E946B}"/>
              </a:ext>
            </a:extLst>
          </p:cNvPr>
          <p:cNvSpPr txBox="1"/>
          <p:nvPr/>
        </p:nvSpPr>
        <p:spPr>
          <a:xfrm>
            <a:off x="7608572" y="2071814"/>
            <a:ext cx="3248044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Schizophrenia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EF1D43-122E-4A37-B6B8-BE1530412738}"/>
              </a:ext>
            </a:extLst>
          </p:cNvPr>
          <p:cNvSpPr txBox="1"/>
          <p:nvPr/>
        </p:nvSpPr>
        <p:spPr>
          <a:xfrm>
            <a:off x="7608572" y="2536890"/>
            <a:ext cx="3248044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Bipolar Disorder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347EF9-DBA9-469B-A12D-D059F3BD443F}"/>
              </a:ext>
            </a:extLst>
          </p:cNvPr>
          <p:cNvSpPr txBox="1"/>
          <p:nvPr/>
        </p:nvSpPr>
        <p:spPr>
          <a:xfrm>
            <a:off x="7608572" y="3001966"/>
            <a:ext cx="3248044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solidFill>
                  <a:schemeClr val="bg1"/>
                </a:solidFill>
              </a:rPr>
              <a:t>Recurrent Major Depression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398AAE-C2D1-49E0-A749-DEAEDEE2B642}"/>
              </a:ext>
            </a:extLst>
          </p:cNvPr>
          <p:cNvSpPr txBox="1"/>
          <p:nvPr/>
        </p:nvSpPr>
        <p:spPr>
          <a:xfrm>
            <a:off x="806496" y="4080029"/>
            <a:ext cx="38774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 wide range of </a:t>
            </a:r>
            <a:r>
              <a:rPr lang="en-US" b="1" dirty="0">
                <a:solidFill>
                  <a:schemeClr val="tx2"/>
                </a:solidFill>
              </a:rPr>
              <a:t>effective treatments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are available, which support recovery and improved quality of life.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3FF169-F4A5-421A-BA76-46DAA6D1D7B7}"/>
              </a:ext>
            </a:extLst>
          </p:cNvPr>
          <p:cNvSpPr txBox="1"/>
          <p:nvPr/>
        </p:nvSpPr>
        <p:spPr>
          <a:xfrm>
            <a:off x="1064033" y="4923876"/>
            <a:ext cx="2669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Pharmacology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Family Support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Peer Specialist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Assertive Community Treatment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Family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Supported Employment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20D3B5-B8EC-4527-A3D8-147A91F5F2FE}"/>
              </a:ext>
            </a:extLst>
          </p:cNvPr>
          <p:cNvSpPr txBox="1"/>
          <p:nvPr/>
        </p:nvSpPr>
        <p:spPr>
          <a:xfrm>
            <a:off x="3319958" y="4923876"/>
            <a:ext cx="25266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Social Skills Training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Psychoeducation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Cognitive Behavioral Psychotherapies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Early Intervention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Crisis Services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7D6D2A6-CB45-46C2-AC28-298190D01139}"/>
              </a:ext>
            </a:extLst>
          </p:cNvPr>
          <p:cNvSpPr/>
          <p:nvPr/>
        </p:nvSpPr>
        <p:spPr>
          <a:xfrm>
            <a:off x="6096000" y="5272076"/>
            <a:ext cx="2636625" cy="393613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C7E0242-2B8C-4C75-B403-CC311986B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202" y="4970289"/>
            <a:ext cx="1983281" cy="79825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C1CCCB1-18D3-430C-AD61-546B0CDC75C6}"/>
              </a:ext>
            </a:extLst>
          </p:cNvPr>
          <p:cNvSpPr txBox="1"/>
          <p:nvPr/>
        </p:nvSpPr>
        <p:spPr>
          <a:xfrm>
            <a:off x="8540225" y="4289081"/>
            <a:ext cx="31612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Approximately </a:t>
            </a:r>
            <a:r>
              <a:rPr lang="en-US" b="1" dirty="0">
                <a:solidFill>
                  <a:schemeClr val="tx2"/>
                </a:solidFill>
              </a:rPr>
              <a:t>50%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of people with these diagnoses receive treatment.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368D8F43-4014-49B6-B82A-7D0884B394F9}"/>
              </a:ext>
            </a:extLst>
          </p:cNvPr>
          <p:cNvSpPr/>
          <p:nvPr/>
        </p:nvSpPr>
        <p:spPr>
          <a:xfrm rot="10435642">
            <a:off x="4664410" y="3743460"/>
            <a:ext cx="4507072" cy="353433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2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96151-6DF2-4685-895D-ADF0CDDA8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SMI ADVISER MISSION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63A1D-E11E-4C62-9AFD-FB6702D8A9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/>
              <a:t>Our mission is to advance the use of a person-centered approach to care that ensures people who have SMI find the treatment and support they need.</a:t>
            </a:r>
          </a:p>
          <a:p>
            <a:pPr>
              <a:spcBef>
                <a:spcPts val="0"/>
              </a:spcBef>
            </a:pPr>
            <a:r>
              <a:rPr lang="en-US" sz="800" dirty="0"/>
              <a:t>___</a:t>
            </a:r>
          </a:p>
          <a:p>
            <a:pPr>
              <a:lnSpc>
                <a:spcPct val="0"/>
              </a:lnSpc>
              <a:spcBef>
                <a:spcPts val="0"/>
              </a:spcBef>
            </a:pPr>
            <a:endParaRPr lang="en-US" sz="900" dirty="0"/>
          </a:p>
          <a:p>
            <a:r>
              <a:rPr lang="en-US" sz="2400" dirty="0"/>
              <a:t>For clinicians, we offer access to education, data, and consultations so you can make evidence-based treatment decisions. </a:t>
            </a:r>
          </a:p>
          <a:p>
            <a:r>
              <a:rPr lang="en-US" sz="800" dirty="0"/>
              <a:t>___</a:t>
            </a:r>
          </a:p>
          <a:p>
            <a:r>
              <a:rPr lang="en-US" sz="2400" dirty="0"/>
              <a:t>For patients, families, friends, people who have questions, or people who care for someone with SMI, we offer access to resources and answers from a national network of experts.</a:t>
            </a:r>
          </a:p>
        </p:txBody>
      </p:sp>
    </p:spTree>
    <p:extLst>
      <p:ext uri="{BB962C8B-B14F-4D97-AF65-F5344CB8AC3E}">
        <p14:creationId xmlns:p14="http://schemas.microsoft.com/office/powerpoint/2010/main" val="31852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700EC-55DB-4A19-AE3A-23B13541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MAXIMIZE COLLABORATION TO IMPROVE CARE FOR SMI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308E73-B81A-4E06-966F-F0ACFE644C62}"/>
              </a:ext>
            </a:extLst>
          </p:cNvPr>
          <p:cNvSpPr/>
          <p:nvPr/>
        </p:nvSpPr>
        <p:spPr>
          <a:xfrm>
            <a:off x="1195754" y="2969353"/>
            <a:ext cx="3130061" cy="28614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E1B26A-90BA-4925-9146-FB0088D419A8}"/>
              </a:ext>
            </a:extLst>
          </p:cNvPr>
          <p:cNvSpPr/>
          <p:nvPr/>
        </p:nvSpPr>
        <p:spPr>
          <a:xfrm>
            <a:off x="4557346" y="2965356"/>
            <a:ext cx="3130061" cy="28614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108A5-05DA-4093-BAE0-B7F91F5DB547}"/>
              </a:ext>
            </a:extLst>
          </p:cNvPr>
          <p:cNvSpPr/>
          <p:nvPr/>
        </p:nvSpPr>
        <p:spPr>
          <a:xfrm>
            <a:off x="7918938" y="2965356"/>
            <a:ext cx="3130061" cy="28614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876A4-8A0A-4456-A87A-62ACC878DCDD}"/>
              </a:ext>
            </a:extLst>
          </p:cNvPr>
          <p:cNvSpPr txBox="1"/>
          <p:nvPr/>
        </p:nvSpPr>
        <p:spPr>
          <a:xfrm>
            <a:off x="8222272" y="3038844"/>
            <a:ext cx="2523392" cy="1942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Health Systems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Local Govt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State Govt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National Associations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Federal Govt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CEAA12-18A5-49F9-9C33-5A34F025FF8D}"/>
              </a:ext>
            </a:extLst>
          </p:cNvPr>
          <p:cNvSpPr txBox="1"/>
          <p:nvPr/>
        </p:nvSpPr>
        <p:spPr>
          <a:xfrm>
            <a:off x="4860680" y="3038844"/>
            <a:ext cx="2523392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Individuals with SMI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Family Members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9E1524-0022-45A4-8451-13D96329F309}"/>
              </a:ext>
            </a:extLst>
          </p:cNvPr>
          <p:cNvSpPr txBox="1"/>
          <p:nvPr/>
        </p:nvSpPr>
        <p:spPr>
          <a:xfrm>
            <a:off x="1499088" y="3038844"/>
            <a:ext cx="2523392" cy="268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Psychiatry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Nursing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Psychology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Peer Support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Social Work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Technology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Marketing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6B3BBF-D71A-4579-A500-E7A1D24DACE3}"/>
              </a:ext>
            </a:extLst>
          </p:cNvPr>
          <p:cNvSpPr/>
          <p:nvPr/>
        </p:nvSpPr>
        <p:spPr>
          <a:xfrm>
            <a:off x="1195754" y="1891810"/>
            <a:ext cx="3130061" cy="1014373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47AE10-B12C-4128-9D79-2EFCB337695A}"/>
              </a:ext>
            </a:extLst>
          </p:cNvPr>
          <p:cNvSpPr/>
          <p:nvPr/>
        </p:nvSpPr>
        <p:spPr>
          <a:xfrm>
            <a:off x="4557346" y="1891810"/>
            <a:ext cx="3130061" cy="101437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5431CA-4176-44F4-8B58-43F82626FAEC}"/>
              </a:ext>
            </a:extLst>
          </p:cNvPr>
          <p:cNvSpPr/>
          <p:nvPr/>
        </p:nvSpPr>
        <p:spPr>
          <a:xfrm>
            <a:off x="7918938" y="1881556"/>
            <a:ext cx="3130061" cy="1024626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38E17-9D35-41DB-9FA5-1BDEDA8E4FBE}"/>
              </a:ext>
            </a:extLst>
          </p:cNvPr>
          <p:cNvSpPr txBox="1"/>
          <p:nvPr/>
        </p:nvSpPr>
        <p:spPr>
          <a:xfrm>
            <a:off x="1499088" y="2526783"/>
            <a:ext cx="2523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INTERPROFESSIONAL TEAM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6B2CBE-DC5D-4152-AEAB-891A7753A725}"/>
              </a:ext>
            </a:extLst>
          </p:cNvPr>
          <p:cNvSpPr txBox="1"/>
          <p:nvPr/>
        </p:nvSpPr>
        <p:spPr>
          <a:xfrm>
            <a:off x="4834304" y="2526783"/>
            <a:ext cx="2523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>
                <a:solidFill>
                  <a:schemeClr val="bg1"/>
                </a:solidFill>
              </a:rPr>
              <a:t>LIVED EXPERIENCE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1C621F-2C75-4A23-8FA5-2E6BD214541B}"/>
              </a:ext>
            </a:extLst>
          </p:cNvPr>
          <p:cNvSpPr txBox="1"/>
          <p:nvPr/>
        </p:nvSpPr>
        <p:spPr>
          <a:xfrm>
            <a:off x="8222272" y="2516529"/>
            <a:ext cx="2523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>
                <a:solidFill>
                  <a:schemeClr val="bg1"/>
                </a:solidFill>
              </a:rPr>
              <a:t>SYSTEM LEVELS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1CF238D-F091-4873-964F-C8B4107FAFF4}"/>
              </a:ext>
            </a:extLst>
          </p:cNvPr>
          <p:cNvSpPr/>
          <p:nvPr/>
        </p:nvSpPr>
        <p:spPr>
          <a:xfrm>
            <a:off x="2253598" y="1408393"/>
            <a:ext cx="1014373" cy="1014373"/>
          </a:xfrm>
          <a:prstGeom prst="ellipse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B185EE6-6DF2-4F40-8CA8-0A7786527486}"/>
              </a:ext>
            </a:extLst>
          </p:cNvPr>
          <p:cNvSpPr/>
          <p:nvPr/>
        </p:nvSpPr>
        <p:spPr>
          <a:xfrm>
            <a:off x="5588813" y="1410046"/>
            <a:ext cx="1014373" cy="1014373"/>
          </a:xfrm>
          <a:prstGeom prst="ellipse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DA419C3-B5AD-48AF-8283-6DEE18F42C92}"/>
              </a:ext>
            </a:extLst>
          </p:cNvPr>
          <p:cNvSpPr/>
          <p:nvPr/>
        </p:nvSpPr>
        <p:spPr>
          <a:xfrm>
            <a:off x="8976781" y="1408393"/>
            <a:ext cx="1014373" cy="1014373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gradFill flip="none" rotWithShape="1">
                <a:gsLst>
                  <a:gs pos="0">
                    <a:schemeClr val="accent4">
                      <a:shade val="30000"/>
                      <a:satMod val="115000"/>
                    </a:schemeClr>
                  </a:gs>
                  <a:gs pos="50000">
                    <a:schemeClr val="accent4">
                      <a:shade val="67500"/>
                      <a:satMod val="115000"/>
                    </a:schemeClr>
                  </a:gs>
                  <a:gs pos="100000">
                    <a:schemeClr val="accent4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AD43E70-5250-43B9-BA5F-197CAEF06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0675" y="1661842"/>
            <a:ext cx="585724" cy="52221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866F699-469B-43C6-A940-C5F6F39A0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2387" y="1679875"/>
            <a:ext cx="667223" cy="471407"/>
          </a:xfrm>
          <a:prstGeom prst="rect">
            <a:avLst/>
          </a:prstGeom>
        </p:spPr>
      </p:pic>
      <p:pic>
        <p:nvPicPr>
          <p:cNvPr id="16" name="Graphic 15" descr="Medical">
            <a:extLst>
              <a:ext uri="{FF2B5EF4-FFF2-40B4-BE49-F238E27FC236}">
                <a16:creationId xmlns:a16="http://schemas.microsoft.com/office/drawing/2014/main" id="{9141AB23-375A-4EE5-9C75-1196E7283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06090" y="14717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2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E5ECF6-147E-48C9-B66F-54F0B6BF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STRONG PARTNERSHIP NETWORK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7FD139E-9498-4A10-AD55-918D0D1A1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200" y="3824367"/>
            <a:ext cx="1096661" cy="78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A3C79141-4F7A-4FCC-B615-A07045005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54" y="5260576"/>
            <a:ext cx="2260810" cy="58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30C9A329-2999-4344-AFEB-3A727D346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488" y="1801546"/>
            <a:ext cx="1022684" cy="92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1C63A1BE-A811-4401-B902-FE4522006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028" y="2734921"/>
            <a:ext cx="2081287" cy="53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8EA6DBDF-2313-48A1-9CC3-38617CE80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939" y="2069275"/>
            <a:ext cx="1305095" cy="5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3018635E-ADED-4129-B85F-847F61234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601" y="4466477"/>
            <a:ext cx="1774824" cy="64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A7EF05ED-DF7F-4B9C-A734-A85706954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717" y="4226023"/>
            <a:ext cx="1531986" cy="7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550A1EC5-197B-4BAC-B585-73AAB793C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110" y="2076796"/>
            <a:ext cx="1143877" cy="51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5EA685FF-B75F-4A8B-B64E-A655D7032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920" y="5047374"/>
            <a:ext cx="1831608" cy="57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9EAA02-86C5-463E-BCCD-12E2511B7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647" b="5693"/>
          <a:stretch>
            <a:fillRect/>
          </a:stretch>
        </p:blipFill>
        <p:spPr bwMode="auto">
          <a:xfrm>
            <a:off x="9582752" y="2832679"/>
            <a:ext cx="2258183" cy="43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3">
            <a:extLst>
              <a:ext uri="{FF2B5EF4-FFF2-40B4-BE49-F238E27FC236}">
                <a16:creationId xmlns:a16="http://schemas.microsoft.com/office/drawing/2014/main" id="{999D5CEE-DB8F-4FE1-8640-B3AEFEDDF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73" y="2164478"/>
            <a:ext cx="1836334" cy="67945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C3DBF43B-2D5E-4A59-8846-6602C9B12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749" y="3042571"/>
            <a:ext cx="1430367" cy="62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EFAD8446-8B79-4E51-AD28-CCF467D40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576" y="3940196"/>
            <a:ext cx="2159399" cy="44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5">
            <a:extLst>
              <a:ext uri="{FF2B5EF4-FFF2-40B4-BE49-F238E27FC236}">
                <a16:creationId xmlns:a16="http://schemas.microsoft.com/office/drawing/2014/main" id="{05CEF06A-35B6-48B2-A747-03B3FD404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50" y="3462757"/>
            <a:ext cx="1430367" cy="78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B05EE8B3-7E13-4786-B9D4-9B5FE276B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561" y="4892369"/>
            <a:ext cx="1310882" cy="69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>
            <a:extLst>
              <a:ext uri="{FF2B5EF4-FFF2-40B4-BE49-F238E27FC236}">
                <a16:creationId xmlns:a16="http://schemas.microsoft.com/office/drawing/2014/main" id="{817FE86B-2F85-4CDA-85A2-C448C41C3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592" y="2921135"/>
            <a:ext cx="725368" cy="90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9">
            <a:extLst>
              <a:ext uri="{FF2B5EF4-FFF2-40B4-BE49-F238E27FC236}">
                <a16:creationId xmlns:a16="http://schemas.microsoft.com/office/drawing/2014/main" id="{DBCF3E70-8F22-447A-91B9-ACEA2D2E0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73" y="3027991"/>
            <a:ext cx="2337251" cy="66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1">
            <a:extLst>
              <a:ext uri="{FF2B5EF4-FFF2-40B4-BE49-F238E27FC236}">
                <a16:creationId xmlns:a16="http://schemas.microsoft.com/office/drawing/2014/main" id="{3D323C96-8F9C-4FD4-A730-75E3B59B8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9" y="3872657"/>
            <a:ext cx="2383570" cy="57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CCA681B1-BA87-474F-83FE-FC0724F09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312" y="2218916"/>
            <a:ext cx="1533010" cy="57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>
            <a:extLst>
              <a:ext uri="{FF2B5EF4-FFF2-40B4-BE49-F238E27FC236}">
                <a16:creationId xmlns:a16="http://schemas.microsoft.com/office/drawing/2014/main" id="{5BE8185D-1853-4602-A510-A44049EE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84" y="4913346"/>
            <a:ext cx="1882513" cy="62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BBC632B9-5418-4AFE-980C-F5279B716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424" y="2248483"/>
            <a:ext cx="1680215" cy="53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2">
            <a:extLst>
              <a:ext uri="{FF2B5EF4-FFF2-40B4-BE49-F238E27FC236}">
                <a16:creationId xmlns:a16="http://schemas.microsoft.com/office/drawing/2014/main" id="{86141AF1-C086-487A-B542-A98FAE6B0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947" y="5337262"/>
            <a:ext cx="2362349" cy="53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FAD092-38CF-4646-8513-B4656644B8B0}"/>
              </a:ext>
            </a:extLst>
          </p:cNvPr>
          <p:cNvSpPr txBox="1"/>
          <p:nvPr/>
        </p:nvSpPr>
        <p:spPr>
          <a:xfrm>
            <a:off x="286173" y="1616880"/>
            <a:ext cx="283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Content Experts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FC653B-CA25-463F-892E-D55C9F9AC6E6}"/>
              </a:ext>
            </a:extLst>
          </p:cNvPr>
          <p:cNvSpPr txBox="1"/>
          <p:nvPr/>
        </p:nvSpPr>
        <p:spPr>
          <a:xfrm>
            <a:off x="6949939" y="1616880"/>
            <a:ext cx="418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Advisory Board / Additional Expertise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07CFD2-6862-4AEC-91C1-B3F5C4FE6D89}"/>
              </a:ext>
            </a:extLst>
          </p:cNvPr>
          <p:cNvCxnSpPr/>
          <p:nvPr/>
        </p:nvCxnSpPr>
        <p:spPr>
          <a:xfrm>
            <a:off x="6633029" y="1616880"/>
            <a:ext cx="0" cy="4323947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EE78C56-8550-46EC-9277-1E146DCAB1D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852" y="3420672"/>
            <a:ext cx="2459136" cy="535136"/>
          </a:xfrm>
          <a:prstGeom prst="rect">
            <a:avLst/>
          </a:prstGeom>
        </p:spPr>
      </p:pic>
      <p:pic>
        <p:nvPicPr>
          <p:cNvPr id="1030" name="Picture 6" descr="Image result for college of psychiatric and neurologic pharmacists">
            <a:extLst>
              <a:ext uri="{FF2B5EF4-FFF2-40B4-BE49-F238E27FC236}">
                <a16:creationId xmlns:a16="http://schemas.microsoft.com/office/drawing/2014/main" id="{2A1E56A4-2806-4E7D-B762-35E64A05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723" y="4132758"/>
            <a:ext cx="1195075" cy="83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EPPNET logo">
            <a:extLst>
              <a:ext uri="{FF2B5EF4-FFF2-40B4-BE49-F238E27FC236}">
                <a16:creationId xmlns:a16="http://schemas.microsoft.com/office/drawing/2014/main" id="{6D4C699E-798A-4FF2-9022-1970BE4BE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65" y="4466477"/>
            <a:ext cx="889282" cy="78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05D7A8-FBFB-4CCB-9A5B-5FFD0D9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7778EC-7F76-4742-9293-711D8C0056FC}"/>
              </a:ext>
            </a:extLst>
          </p:cNvPr>
          <p:cNvSpPr/>
          <p:nvPr/>
        </p:nvSpPr>
        <p:spPr>
          <a:xfrm>
            <a:off x="6289386" y="3989819"/>
            <a:ext cx="5634759" cy="1579707"/>
          </a:xfrm>
          <a:custGeom>
            <a:avLst/>
            <a:gdLst>
              <a:gd name="connsiteX0" fmla="*/ 0 w 5615709"/>
              <a:gd name="connsiteY0" fmla="*/ 0 h 1570182"/>
              <a:gd name="connsiteX1" fmla="*/ 748146 w 5615709"/>
              <a:gd name="connsiteY1" fmla="*/ 323273 h 1570182"/>
              <a:gd name="connsiteX2" fmla="*/ 5615709 w 5615709"/>
              <a:gd name="connsiteY2" fmla="*/ 323273 h 1570182"/>
              <a:gd name="connsiteX3" fmla="*/ 5615709 w 5615709"/>
              <a:gd name="connsiteY3" fmla="*/ 1570182 h 1570182"/>
              <a:gd name="connsiteX4" fmla="*/ 738909 w 5615709"/>
              <a:gd name="connsiteY4" fmla="*/ 1570182 h 1570182"/>
              <a:gd name="connsiteX5" fmla="*/ 0 w 5615709"/>
              <a:gd name="connsiteY5" fmla="*/ 230910 h 1570182"/>
              <a:gd name="connsiteX6" fmla="*/ 0 w 5615709"/>
              <a:gd name="connsiteY6" fmla="*/ 0 h 1570182"/>
              <a:gd name="connsiteX0" fmla="*/ 0 w 5634759"/>
              <a:gd name="connsiteY0" fmla="*/ 0 h 1579707"/>
              <a:gd name="connsiteX1" fmla="*/ 767196 w 5634759"/>
              <a:gd name="connsiteY1" fmla="*/ 332798 h 1579707"/>
              <a:gd name="connsiteX2" fmla="*/ 5634759 w 5634759"/>
              <a:gd name="connsiteY2" fmla="*/ 332798 h 1579707"/>
              <a:gd name="connsiteX3" fmla="*/ 5634759 w 5634759"/>
              <a:gd name="connsiteY3" fmla="*/ 1579707 h 1579707"/>
              <a:gd name="connsiteX4" fmla="*/ 757959 w 5634759"/>
              <a:gd name="connsiteY4" fmla="*/ 1579707 h 1579707"/>
              <a:gd name="connsiteX5" fmla="*/ 19050 w 5634759"/>
              <a:gd name="connsiteY5" fmla="*/ 240435 h 1579707"/>
              <a:gd name="connsiteX6" fmla="*/ 0 w 5634759"/>
              <a:gd name="connsiteY6" fmla="*/ 0 h 1579707"/>
              <a:gd name="connsiteX0" fmla="*/ 0 w 5634759"/>
              <a:gd name="connsiteY0" fmla="*/ 0 h 1579707"/>
              <a:gd name="connsiteX1" fmla="*/ 767196 w 5634759"/>
              <a:gd name="connsiteY1" fmla="*/ 332798 h 1579707"/>
              <a:gd name="connsiteX2" fmla="*/ 5634759 w 5634759"/>
              <a:gd name="connsiteY2" fmla="*/ 332798 h 1579707"/>
              <a:gd name="connsiteX3" fmla="*/ 5634759 w 5634759"/>
              <a:gd name="connsiteY3" fmla="*/ 1579707 h 1579707"/>
              <a:gd name="connsiteX4" fmla="*/ 757959 w 5634759"/>
              <a:gd name="connsiteY4" fmla="*/ 1579707 h 1579707"/>
              <a:gd name="connsiteX5" fmla="*/ 0 w 5634759"/>
              <a:gd name="connsiteY5" fmla="*/ 218210 h 1579707"/>
              <a:gd name="connsiteX6" fmla="*/ 0 w 5634759"/>
              <a:gd name="connsiteY6" fmla="*/ 0 h 1579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4759" h="1579707">
                <a:moveTo>
                  <a:pt x="0" y="0"/>
                </a:moveTo>
                <a:lnTo>
                  <a:pt x="767196" y="332798"/>
                </a:lnTo>
                <a:lnTo>
                  <a:pt x="5634759" y="332798"/>
                </a:lnTo>
                <a:lnTo>
                  <a:pt x="5634759" y="1579707"/>
                </a:lnTo>
                <a:lnTo>
                  <a:pt x="757959" y="1579707"/>
                </a:lnTo>
                <a:lnTo>
                  <a:pt x="0" y="21821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D948292-B93E-4667-855A-931CB09A727B}"/>
              </a:ext>
            </a:extLst>
          </p:cNvPr>
          <p:cNvSpPr/>
          <p:nvPr/>
        </p:nvSpPr>
        <p:spPr>
          <a:xfrm>
            <a:off x="6292273" y="3020291"/>
            <a:ext cx="5631872" cy="1246909"/>
          </a:xfrm>
          <a:custGeom>
            <a:avLst/>
            <a:gdLst>
              <a:gd name="connsiteX0" fmla="*/ 0 w 5606472"/>
              <a:gd name="connsiteY0" fmla="*/ 572654 h 1246909"/>
              <a:gd name="connsiteX1" fmla="*/ 738909 w 5606472"/>
              <a:gd name="connsiteY1" fmla="*/ 0 h 1246909"/>
              <a:gd name="connsiteX2" fmla="*/ 5606472 w 5606472"/>
              <a:gd name="connsiteY2" fmla="*/ 0 h 1246909"/>
              <a:gd name="connsiteX3" fmla="*/ 5606472 w 5606472"/>
              <a:gd name="connsiteY3" fmla="*/ 1246909 h 1246909"/>
              <a:gd name="connsiteX4" fmla="*/ 729672 w 5606472"/>
              <a:gd name="connsiteY4" fmla="*/ 1246909 h 1246909"/>
              <a:gd name="connsiteX5" fmla="*/ 0 w 5606472"/>
              <a:gd name="connsiteY5" fmla="*/ 895927 h 1246909"/>
              <a:gd name="connsiteX6" fmla="*/ 0 w 5606472"/>
              <a:gd name="connsiteY6" fmla="*/ 572654 h 1246909"/>
              <a:gd name="connsiteX0" fmla="*/ 0 w 5631872"/>
              <a:gd name="connsiteY0" fmla="*/ 569479 h 1246909"/>
              <a:gd name="connsiteX1" fmla="*/ 764309 w 5631872"/>
              <a:gd name="connsiteY1" fmla="*/ 0 h 1246909"/>
              <a:gd name="connsiteX2" fmla="*/ 5631872 w 5631872"/>
              <a:gd name="connsiteY2" fmla="*/ 0 h 1246909"/>
              <a:gd name="connsiteX3" fmla="*/ 5631872 w 5631872"/>
              <a:gd name="connsiteY3" fmla="*/ 1246909 h 1246909"/>
              <a:gd name="connsiteX4" fmla="*/ 755072 w 5631872"/>
              <a:gd name="connsiteY4" fmla="*/ 1246909 h 1246909"/>
              <a:gd name="connsiteX5" fmla="*/ 25400 w 5631872"/>
              <a:gd name="connsiteY5" fmla="*/ 895927 h 1246909"/>
              <a:gd name="connsiteX6" fmla="*/ 0 w 5631872"/>
              <a:gd name="connsiteY6" fmla="*/ 569479 h 1246909"/>
              <a:gd name="connsiteX0" fmla="*/ 0 w 5631872"/>
              <a:gd name="connsiteY0" fmla="*/ 569479 h 1246909"/>
              <a:gd name="connsiteX1" fmla="*/ 764309 w 5631872"/>
              <a:gd name="connsiteY1" fmla="*/ 0 h 1246909"/>
              <a:gd name="connsiteX2" fmla="*/ 5631872 w 5631872"/>
              <a:gd name="connsiteY2" fmla="*/ 0 h 1246909"/>
              <a:gd name="connsiteX3" fmla="*/ 5631872 w 5631872"/>
              <a:gd name="connsiteY3" fmla="*/ 1246909 h 1246909"/>
              <a:gd name="connsiteX4" fmla="*/ 755072 w 5631872"/>
              <a:gd name="connsiteY4" fmla="*/ 1246909 h 1246909"/>
              <a:gd name="connsiteX5" fmla="*/ 6350 w 5631872"/>
              <a:gd name="connsiteY5" fmla="*/ 940377 h 1246909"/>
              <a:gd name="connsiteX6" fmla="*/ 0 w 5631872"/>
              <a:gd name="connsiteY6" fmla="*/ 569479 h 1246909"/>
              <a:gd name="connsiteX0" fmla="*/ 0 w 5631872"/>
              <a:gd name="connsiteY0" fmla="*/ 569479 h 1246909"/>
              <a:gd name="connsiteX1" fmla="*/ 780184 w 5631872"/>
              <a:gd name="connsiteY1" fmla="*/ 3175 h 1246909"/>
              <a:gd name="connsiteX2" fmla="*/ 5631872 w 5631872"/>
              <a:gd name="connsiteY2" fmla="*/ 0 h 1246909"/>
              <a:gd name="connsiteX3" fmla="*/ 5631872 w 5631872"/>
              <a:gd name="connsiteY3" fmla="*/ 1246909 h 1246909"/>
              <a:gd name="connsiteX4" fmla="*/ 755072 w 5631872"/>
              <a:gd name="connsiteY4" fmla="*/ 1246909 h 1246909"/>
              <a:gd name="connsiteX5" fmla="*/ 6350 w 5631872"/>
              <a:gd name="connsiteY5" fmla="*/ 940377 h 1246909"/>
              <a:gd name="connsiteX6" fmla="*/ 0 w 5631872"/>
              <a:gd name="connsiteY6" fmla="*/ 569479 h 1246909"/>
              <a:gd name="connsiteX0" fmla="*/ 0 w 5631872"/>
              <a:gd name="connsiteY0" fmla="*/ 569479 h 1246909"/>
              <a:gd name="connsiteX1" fmla="*/ 780184 w 5631872"/>
              <a:gd name="connsiteY1" fmla="*/ 3175 h 1246909"/>
              <a:gd name="connsiteX2" fmla="*/ 5631872 w 5631872"/>
              <a:gd name="connsiteY2" fmla="*/ 0 h 1246909"/>
              <a:gd name="connsiteX3" fmla="*/ 5631872 w 5631872"/>
              <a:gd name="connsiteY3" fmla="*/ 1246909 h 1246909"/>
              <a:gd name="connsiteX4" fmla="*/ 777297 w 5631872"/>
              <a:gd name="connsiteY4" fmla="*/ 1246909 h 1246909"/>
              <a:gd name="connsiteX5" fmla="*/ 6350 w 5631872"/>
              <a:gd name="connsiteY5" fmla="*/ 940377 h 1246909"/>
              <a:gd name="connsiteX6" fmla="*/ 0 w 5631872"/>
              <a:gd name="connsiteY6" fmla="*/ 569479 h 1246909"/>
              <a:gd name="connsiteX0" fmla="*/ 0 w 5631872"/>
              <a:gd name="connsiteY0" fmla="*/ 569479 h 1246909"/>
              <a:gd name="connsiteX1" fmla="*/ 780184 w 5631872"/>
              <a:gd name="connsiteY1" fmla="*/ 3175 h 1246909"/>
              <a:gd name="connsiteX2" fmla="*/ 5631872 w 5631872"/>
              <a:gd name="connsiteY2" fmla="*/ 0 h 1246909"/>
              <a:gd name="connsiteX3" fmla="*/ 5631872 w 5631872"/>
              <a:gd name="connsiteY3" fmla="*/ 1246909 h 1246909"/>
              <a:gd name="connsiteX4" fmla="*/ 777297 w 5631872"/>
              <a:gd name="connsiteY4" fmla="*/ 1246909 h 1246909"/>
              <a:gd name="connsiteX5" fmla="*/ 3175 w 5631872"/>
              <a:gd name="connsiteY5" fmla="*/ 937202 h 1246909"/>
              <a:gd name="connsiteX6" fmla="*/ 0 w 5631872"/>
              <a:gd name="connsiteY6" fmla="*/ 569479 h 1246909"/>
              <a:gd name="connsiteX0" fmla="*/ 0 w 5631872"/>
              <a:gd name="connsiteY0" fmla="*/ 569479 h 1246909"/>
              <a:gd name="connsiteX1" fmla="*/ 780184 w 5631872"/>
              <a:gd name="connsiteY1" fmla="*/ 3175 h 1246909"/>
              <a:gd name="connsiteX2" fmla="*/ 5631872 w 5631872"/>
              <a:gd name="connsiteY2" fmla="*/ 0 h 1246909"/>
              <a:gd name="connsiteX3" fmla="*/ 5631872 w 5631872"/>
              <a:gd name="connsiteY3" fmla="*/ 1246909 h 1246909"/>
              <a:gd name="connsiteX4" fmla="*/ 777297 w 5631872"/>
              <a:gd name="connsiteY4" fmla="*/ 1246909 h 1246909"/>
              <a:gd name="connsiteX5" fmla="*/ 3175 w 5631872"/>
              <a:gd name="connsiteY5" fmla="*/ 934027 h 1246909"/>
              <a:gd name="connsiteX6" fmla="*/ 0 w 5631872"/>
              <a:gd name="connsiteY6" fmla="*/ 569479 h 12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1872" h="1246909">
                <a:moveTo>
                  <a:pt x="0" y="569479"/>
                </a:moveTo>
                <a:lnTo>
                  <a:pt x="780184" y="3175"/>
                </a:lnTo>
                <a:lnTo>
                  <a:pt x="5631872" y="0"/>
                </a:lnTo>
                <a:lnTo>
                  <a:pt x="5631872" y="1246909"/>
                </a:lnTo>
                <a:lnTo>
                  <a:pt x="777297" y="1246909"/>
                </a:lnTo>
                <a:lnTo>
                  <a:pt x="3175" y="934027"/>
                </a:lnTo>
                <a:cubicBezTo>
                  <a:pt x="2117" y="811453"/>
                  <a:pt x="1058" y="692053"/>
                  <a:pt x="0" y="569479"/>
                </a:cubicBezTo>
                <a:close/>
              </a:path>
            </a:pathLst>
          </a:custGeom>
          <a:solidFill>
            <a:schemeClr val="bg2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087B4D3-9F3B-4CE6-A2BC-A960A62301BF}"/>
              </a:ext>
            </a:extLst>
          </p:cNvPr>
          <p:cNvSpPr/>
          <p:nvPr/>
        </p:nvSpPr>
        <p:spPr>
          <a:xfrm>
            <a:off x="6292850" y="1708727"/>
            <a:ext cx="5631295" cy="1822450"/>
          </a:xfrm>
          <a:custGeom>
            <a:avLst/>
            <a:gdLst>
              <a:gd name="connsiteX0" fmla="*/ 0 w 5624945"/>
              <a:gd name="connsiteY0" fmla="*/ 1468582 h 1856509"/>
              <a:gd name="connsiteX1" fmla="*/ 711200 w 5624945"/>
              <a:gd name="connsiteY1" fmla="*/ 0 h 1856509"/>
              <a:gd name="connsiteX2" fmla="*/ 5624945 w 5624945"/>
              <a:gd name="connsiteY2" fmla="*/ 0 h 1856509"/>
              <a:gd name="connsiteX3" fmla="*/ 5624945 w 5624945"/>
              <a:gd name="connsiteY3" fmla="*/ 1256146 h 1856509"/>
              <a:gd name="connsiteX4" fmla="*/ 757382 w 5624945"/>
              <a:gd name="connsiteY4" fmla="*/ 1256146 h 1856509"/>
              <a:gd name="connsiteX5" fmla="*/ 27709 w 5624945"/>
              <a:gd name="connsiteY5" fmla="*/ 1856509 h 1856509"/>
              <a:gd name="connsiteX6" fmla="*/ 0 w 5624945"/>
              <a:gd name="connsiteY6" fmla="*/ 1468582 h 1856509"/>
              <a:gd name="connsiteX0" fmla="*/ 0 w 5624945"/>
              <a:gd name="connsiteY0" fmla="*/ 1468582 h 1819564"/>
              <a:gd name="connsiteX1" fmla="*/ 711200 w 5624945"/>
              <a:gd name="connsiteY1" fmla="*/ 0 h 1819564"/>
              <a:gd name="connsiteX2" fmla="*/ 5624945 w 5624945"/>
              <a:gd name="connsiteY2" fmla="*/ 0 h 1819564"/>
              <a:gd name="connsiteX3" fmla="*/ 5624945 w 5624945"/>
              <a:gd name="connsiteY3" fmla="*/ 1256146 h 1819564"/>
              <a:gd name="connsiteX4" fmla="*/ 757382 w 5624945"/>
              <a:gd name="connsiteY4" fmla="*/ 1256146 h 1819564"/>
              <a:gd name="connsiteX5" fmla="*/ 175491 w 5624945"/>
              <a:gd name="connsiteY5" fmla="*/ 1819564 h 1819564"/>
              <a:gd name="connsiteX6" fmla="*/ 0 w 5624945"/>
              <a:gd name="connsiteY6" fmla="*/ 1468582 h 1819564"/>
              <a:gd name="connsiteX0" fmla="*/ 0 w 5624945"/>
              <a:gd name="connsiteY0" fmla="*/ 1468582 h 1828800"/>
              <a:gd name="connsiteX1" fmla="*/ 711200 w 5624945"/>
              <a:gd name="connsiteY1" fmla="*/ 0 h 1828800"/>
              <a:gd name="connsiteX2" fmla="*/ 5624945 w 5624945"/>
              <a:gd name="connsiteY2" fmla="*/ 0 h 1828800"/>
              <a:gd name="connsiteX3" fmla="*/ 5624945 w 5624945"/>
              <a:gd name="connsiteY3" fmla="*/ 1256146 h 1828800"/>
              <a:gd name="connsiteX4" fmla="*/ 757382 w 5624945"/>
              <a:gd name="connsiteY4" fmla="*/ 1256146 h 1828800"/>
              <a:gd name="connsiteX5" fmla="*/ 0 w 5624945"/>
              <a:gd name="connsiteY5" fmla="*/ 1828800 h 1828800"/>
              <a:gd name="connsiteX6" fmla="*/ 0 w 5624945"/>
              <a:gd name="connsiteY6" fmla="*/ 1468582 h 1828800"/>
              <a:gd name="connsiteX0" fmla="*/ 6350 w 5631295"/>
              <a:gd name="connsiteY0" fmla="*/ 1468582 h 1822450"/>
              <a:gd name="connsiteX1" fmla="*/ 717550 w 5631295"/>
              <a:gd name="connsiteY1" fmla="*/ 0 h 1822450"/>
              <a:gd name="connsiteX2" fmla="*/ 5631295 w 5631295"/>
              <a:gd name="connsiteY2" fmla="*/ 0 h 1822450"/>
              <a:gd name="connsiteX3" fmla="*/ 5631295 w 5631295"/>
              <a:gd name="connsiteY3" fmla="*/ 1256146 h 1822450"/>
              <a:gd name="connsiteX4" fmla="*/ 763732 w 5631295"/>
              <a:gd name="connsiteY4" fmla="*/ 1256146 h 1822450"/>
              <a:gd name="connsiteX5" fmla="*/ 0 w 5631295"/>
              <a:gd name="connsiteY5" fmla="*/ 1822450 h 1822450"/>
              <a:gd name="connsiteX6" fmla="*/ 6350 w 5631295"/>
              <a:gd name="connsiteY6" fmla="*/ 1468582 h 1822450"/>
              <a:gd name="connsiteX0" fmla="*/ 0 w 5631295"/>
              <a:gd name="connsiteY0" fmla="*/ 1478107 h 1822450"/>
              <a:gd name="connsiteX1" fmla="*/ 717550 w 5631295"/>
              <a:gd name="connsiteY1" fmla="*/ 0 h 1822450"/>
              <a:gd name="connsiteX2" fmla="*/ 5631295 w 5631295"/>
              <a:gd name="connsiteY2" fmla="*/ 0 h 1822450"/>
              <a:gd name="connsiteX3" fmla="*/ 5631295 w 5631295"/>
              <a:gd name="connsiteY3" fmla="*/ 1256146 h 1822450"/>
              <a:gd name="connsiteX4" fmla="*/ 763732 w 5631295"/>
              <a:gd name="connsiteY4" fmla="*/ 1256146 h 1822450"/>
              <a:gd name="connsiteX5" fmla="*/ 0 w 5631295"/>
              <a:gd name="connsiteY5" fmla="*/ 1822450 h 1822450"/>
              <a:gd name="connsiteX6" fmla="*/ 0 w 5631295"/>
              <a:gd name="connsiteY6" fmla="*/ 1478107 h 182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1295" h="1822450">
                <a:moveTo>
                  <a:pt x="0" y="1478107"/>
                </a:moveTo>
                <a:lnTo>
                  <a:pt x="717550" y="0"/>
                </a:lnTo>
                <a:lnTo>
                  <a:pt x="5631295" y="0"/>
                </a:lnTo>
                <a:lnTo>
                  <a:pt x="5631295" y="1256146"/>
                </a:lnTo>
                <a:lnTo>
                  <a:pt x="763732" y="1256146"/>
                </a:lnTo>
                <a:lnTo>
                  <a:pt x="0" y="1822450"/>
                </a:lnTo>
                <a:lnTo>
                  <a:pt x="0" y="1478107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4DD7B2-08E8-4B8D-94AD-A13B69678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SMI ADVISER STRATEGIC APPROACH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48ED98-BB6D-4AA6-BE68-5D84C4EBC75A}"/>
              </a:ext>
            </a:extLst>
          </p:cNvPr>
          <p:cNvSpPr/>
          <p:nvPr/>
        </p:nvSpPr>
        <p:spPr>
          <a:xfrm>
            <a:off x="7079383" y="1736436"/>
            <a:ext cx="4830734" cy="12113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301BCB-91BA-45DF-B663-7539D44F3CCD}"/>
              </a:ext>
            </a:extLst>
          </p:cNvPr>
          <p:cNvSpPr/>
          <p:nvPr/>
        </p:nvSpPr>
        <p:spPr>
          <a:xfrm>
            <a:off x="7079383" y="4343112"/>
            <a:ext cx="4830734" cy="12113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B8A646-1DF2-42AA-8DC1-3AC29E689CBA}"/>
              </a:ext>
            </a:extLst>
          </p:cNvPr>
          <p:cNvSpPr/>
          <p:nvPr/>
        </p:nvSpPr>
        <p:spPr>
          <a:xfrm>
            <a:off x="7079383" y="3039774"/>
            <a:ext cx="4830734" cy="12113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581829-BABE-4C6B-A7E1-8EC1201B6632}"/>
              </a:ext>
            </a:extLst>
          </p:cNvPr>
          <p:cNvGrpSpPr/>
          <p:nvPr/>
        </p:nvGrpSpPr>
        <p:grpSpPr>
          <a:xfrm>
            <a:off x="7218186" y="3153724"/>
            <a:ext cx="1649304" cy="983457"/>
            <a:chOff x="7218186" y="3153724"/>
            <a:chExt cx="1649304" cy="983457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53C3E2D9-AFDC-4B81-8E31-DD0E8A41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18186" y="3394231"/>
              <a:ext cx="638175" cy="7429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6162A1E-D949-4BAB-A5CD-1F8B77208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229315" y="3394231"/>
              <a:ext cx="638175" cy="7239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162AB09E-DAD8-4AB2-8FFC-D34D83DDD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33100" y="3153724"/>
              <a:ext cx="610240" cy="481013"/>
            </a:xfrm>
            <a:prstGeom prst="rect">
              <a:avLst/>
            </a:prstGeom>
          </p:spPr>
        </p:pic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6A70C287-CBFC-460A-B8DD-FBFA5A9911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04646" y="4593415"/>
            <a:ext cx="656906" cy="7107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3E9AC68-2A0E-463C-91D9-1CF8C0806CC9}"/>
              </a:ext>
            </a:extLst>
          </p:cNvPr>
          <p:cNvSpPr txBox="1"/>
          <p:nvPr/>
        </p:nvSpPr>
        <p:spPr>
          <a:xfrm>
            <a:off x="8229315" y="2077716"/>
            <a:ext cx="1810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E6D6E9-58A4-493B-ABED-F3B674618524}"/>
              </a:ext>
            </a:extLst>
          </p:cNvPr>
          <p:cNvSpPr txBox="1"/>
          <p:nvPr/>
        </p:nvSpPr>
        <p:spPr>
          <a:xfrm>
            <a:off x="8959490" y="3383843"/>
            <a:ext cx="2530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Engagement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778BC9-9943-4B75-BB00-EE6343F73CB6}"/>
              </a:ext>
            </a:extLst>
          </p:cNvPr>
          <p:cNvSpPr txBox="1"/>
          <p:nvPr/>
        </p:nvSpPr>
        <p:spPr>
          <a:xfrm>
            <a:off x="8229314" y="4687180"/>
            <a:ext cx="2337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Consultation</a:t>
            </a: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E2A79A2E-8AEC-4CBA-B8A8-874C30E017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65446" y="3168478"/>
            <a:ext cx="982826" cy="1114847"/>
          </a:xfrm>
          <a:prstGeom prst="rect">
            <a:avLst/>
          </a:prstGeom>
        </p:spPr>
      </p:pic>
      <p:sp>
        <p:nvSpPr>
          <p:cNvPr id="47" name="Arrow: Right 46">
            <a:extLst>
              <a:ext uri="{FF2B5EF4-FFF2-40B4-BE49-F238E27FC236}">
                <a16:creationId xmlns:a16="http://schemas.microsoft.com/office/drawing/2014/main" id="{3ABD5567-F72F-48CC-B10D-F32FB723127E}"/>
              </a:ext>
            </a:extLst>
          </p:cNvPr>
          <p:cNvSpPr/>
          <p:nvPr/>
        </p:nvSpPr>
        <p:spPr>
          <a:xfrm>
            <a:off x="4146303" y="3516414"/>
            <a:ext cx="1009781" cy="332509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960122C-5D24-420F-B8FF-96F62282777D}"/>
              </a:ext>
            </a:extLst>
          </p:cNvPr>
          <p:cNvGrpSpPr/>
          <p:nvPr/>
        </p:nvGrpSpPr>
        <p:grpSpPr>
          <a:xfrm>
            <a:off x="7347336" y="2001188"/>
            <a:ext cx="771525" cy="676275"/>
            <a:chOff x="7347336" y="2001188"/>
            <a:chExt cx="771525" cy="676275"/>
          </a:xfrm>
        </p:grpSpPr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4F7F6F0F-18E7-4D8E-9DE1-61685C0D5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347336" y="2001188"/>
              <a:ext cx="771525" cy="676275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1465E235-B772-4850-8366-6A42454F8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553722" y="2117548"/>
              <a:ext cx="358756" cy="256255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DB8BEA1-560F-4198-BA45-AA9BD24F971C}"/>
              </a:ext>
            </a:extLst>
          </p:cNvPr>
          <p:cNvGrpSpPr/>
          <p:nvPr/>
        </p:nvGrpSpPr>
        <p:grpSpPr>
          <a:xfrm>
            <a:off x="228246" y="2077716"/>
            <a:ext cx="4233722" cy="3795236"/>
            <a:chOff x="228246" y="2077716"/>
            <a:chExt cx="4233722" cy="3795236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9633F7B-6055-4D40-A10F-88B66BA39294}"/>
                </a:ext>
              </a:extLst>
            </p:cNvPr>
            <p:cNvGrpSpPr/>
            <p:nvPr/>
          </p:nvGrpSpPr>
          <p:grpSpPr>
            <a:xfrm>
              <a:off x="228246" y="2077716"/>
              <a:ext cx="4233722" cy="2323843"/>
              <a:chOff x="228246" y="2077716"/>
              <a:chExt cx="4233722" cy="2323843"/>
            </a:xfrm>
          </p:grpSpPr>
          <p:pic>
            <p:nvPicPr>
              <p:cNvPr id="69" name="Picture 68" descr="A screenshot of a computer screen&#10;&#10;Description automatically generated">
                <a:extLst>
                  <a:ext uri="{FF2B5EF4-FFF2-40B4-BE49-F238E27FC236}">
                    <a16:creationId xmlns:a16="http://schemas.microsoft.com/office/drawing/2014/main" id="{8F7E3E0B-3760-4767-BFA0-2F556B8208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8246" y="2077716"/>
                <a:ext cx="4233722" cy="2323843"/>
              </a:xfrm>
              <a:prstGeom prst="rect">
                <a:avLst/>
              </a:prstGeom>
            </p:spPr>
          </p:pic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AFC4E6E-1C68-42F4-A8D5-769DE2F9B7AB}"/>
                  </a:ext>
                </a:extLst>
              </p:cNvPr>
              <p:cNvSpPr txBox="1"/>
              <p:nvPr/>
            </p:nvSpPr>
            <p:spPr>
              <a:xfrm>
                <a:off x="2460765" y="2986604"/>
                <a:ext cx="1052442" cy="24622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/>
                  <a:t>Education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B29DF7A-62F5-4AF5-B971-2618051B7821}"/>
                  </a:ext>
                </a:extLst>
              </p:cNvPr>
              <p:cNvSpPr txBox="1"/>
              <p:nvPr/>
            </p:nvSpPr>
            <p:spPr>
              <a:xfrm>
                <a:off x="1198539" y="2986605"/>
                <a:ext cx="1057501" cy="246221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/>
                  <a:t>Consult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CB6836A-E2B1-4BBD-9F69-E15779DF18BE}"/>
                </a:ext>
              </a:extLst>
            </p:cNvPr>
            <p:cNvGrpSpPr/>
            <p:nvPr/>
          </p:nvGrpSpPr>
          <p:grpSpPr>
            <a:xfrm>
              <a:off x="2366565" y="3266084"/>
              <a:ext cx="1902946" cy="2606868"/>
              <a:chOff x="2366565" y="3174601"/>
              <a:chExt cx="1902946" cy="2606868"/>
            </a:xfrm>
          </p:grpSpPr>
          <p:pic>
            <p:nvPicPr>
              <p:cNvPr id="65" name="Picture 64" descr="A screen shot of a computer&#10;&#10;Description automatically generated">
                <a:extLst>
                  <a:ext uri="{FF2B5EF4-FFF2-40B4-BE49-F238E27FC236}">
                    <a16:creationId xmlns:a16="http://schemas.microsoft.com/office/drawing/2014/main" id="{DAB20838-2756-4C7C-9135-C295C7219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66565" y="3174601"/>
                <a:ext cx="1902946" cy="2606868"/>
              </a:xfrm>
              <a:prstGeom prst="rect">
                <a:avLst/>
              </a:prstGeom>
            </p:spPr>
          </p:pic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93D02D2-512D-45E7-806C-0B3036DCA959}"/>
                  </a:ext>
                </a:extLst>
              </p:cNvPr>
              <p:cNvSpPr txBox="1"/>
              <p:nvPr/>
            </p:nvSpPr>
            <p:spPr>
              <a:xfrm>
                <a:off x="2789105" y="4804384"/>
                <a:ext cx="1052442" cy="24622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/>
                  <a:t>Education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A36E99D-9595-4021-B902-11E34AB4436A}"/>
                  </a:ext>
                </a:extLst>
              </p:cNvPr>
              <p:cNvSpPr txBox="1"/>
              <p:nvPr/>
            </p:nvSpPr>
            <p:spPr>
              <a:xfrm>
                <a:off x="2789105" y="4481957"/>
                <a:ext cx="1057501" cy="246221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/>
                  <a:t>Consult</a:t>
                </a:r>
              </a:p>
            </p:txBody>
          </p:sp>
        </p:grp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E9283E6-F992-424F-8244-4F69681B39A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128" y="2325087"/>
            <a:ext cx="1295858" cy="55169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D004F11-904E-431B-B05A-6E744B0A2F0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479" y="3842576"/>
            <a:ext cx="1295858" cy="55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9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F2B825-B1EA-4295-93BE-56E7B0C5F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554" y="607049"/>
            <a:ext cx="6270037" cy="372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2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6B3E81-7F7A-4752-BCC6-46EB45C97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EDUCATION CATALOG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CA0AE5-523A-46BD-8673-3B0E2735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5572125" cy="4143370"/>
          </a:xfrm>
        </p:spPr>
        <p:txBody>
          <a:bodyPr>
            <a:normAutofit fontScale="92500"/>
          </a:bodyPr>
          <a:lstStyle/>
          <a:p>
            <a:r>
              <a:rPr lang="en-US" b="1"/>
              <a:t>60+ courses </a:t>
            </a:r>
            <a:r>
              <a:rPr lang="en-US"/>
              <a:t>currently available.</a:t>
            </a:r>
          </a:p>
          <a:p>
            <a:r>
              <a:rPr lang="en-US"/>
              <a:t>Courses available as “live” or “on- demand” to meet learner availability</a:t>
            </a:r>
          </a:p>
          <a:p>
            <a:r>
              <a:rPr lang="en-US"/>
              <a:t>CME/NCPD/CE credits available for physicians, nurses and psychologists</a:t>
            </a:r>
          </a:p>
          <a:p>
            <a:r>
              <a:rPr lang="en-US"/>
              <a:t>All </a:t>
            </a:r>
            <a:r>
              <a:rPr lang="en-US" b="1"/>
              <a:t>weekly</a:t>
            </a:r>
            <a:r>
              <a:rPr lang="en-US"/>
              <a:t> webinars include live Q&amp;A sessions with our faculty experts</a:t>
            </a:r>
          </a:p>
          <a:p>
            <a:r>
              <a:rPr lang="en-US" b="1"/>
              <a:t>Free</a:t>
            </a:r>
            <a:r>
              <a:rPr lang="en-US"/>
              <a:t> educational resources for clinicians</a:t>
            </a:r>
          </a:p>
        </p:txBody>
      </p:sp>
      <p:pic>
        <p:nvPicPr>
          <p:cNvPr id="6" name="Picture 5" descr="A screen shot of a computer&#10;&#10;Description automatically generated">
            <a:extLst>
              <a:ext uri="{FF2B5EF4-FFF2-40B4-BE49-F238E27FC236}">
                <a16:creationId xmlns:a16="http://schemas.microsoft.com/office/drawing/2014/main" id="{1F028DDA-D89C-4174-A594-03E5680029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32154"/>
            <a:ext cx="5826356" cy="5514975"/>
          </a:xfrm>
          <a:prstGeom prst="rect">
            <a:avLst/>
          </a:prstGeom>
          <a:effectLst/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87126CA-C406-4FAA-9B55-578543E99DDD}"/>
              </a:ext>
            </a:extLst>
          </p:cNvPr>
          <p:cNvGrpSpPr/>
          <p:nvPr/>
        </p:nvGrpSpPr>
        <p:grpSpPr>
          <a:xfrm>
            <a:off x="7292889" y="1100660"/>
            <a:ext cx="3509977" cy="3201585"/>
            <a:chOff x="7395657" y="1593069"/>
            <a:chExt cx="3432956" cy="313133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FE2CF28-0B31-4FF3-B233-9DE8433C7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7335"/>
            <a:stretch/>
          </p:blipFill>
          <p:spPr>
            <a:xfrm>
              <a:off x="7395657" y="1593069"/>
              <a:ext cx="3432956" cy="3131331"/>
            </a:xfrm>
            <a:prstGeom prst="rect">
              <a:avLst/>
            </a:prstGeom>
            <a:ln w="3175">
              <a:noFill/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4ACF8E-529B-4714-A5CF-54186538DF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9926" t="7573" r="31456" b="85299"/>
            <a:stretch/>
          </p:blipFill>
          <p:spPr>
            <a:xfrm>
              <a:off x="9419735" y="1662545"/>
              <a:ext cx="1402613" cy="209506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7FAC2-EC8C-4D7F-8E0F-CA0E8CEF5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4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983BE-46B6-4CBB-85BC-4589E132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EXPANDING ACCESS TO RESOURCES ON SMI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B0C4B-9069-4377-88DC-9DB5A5064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6" y="1825625"/>
            <a:ext cx="3889348" cy="414337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2400"/>
              <a:t>The inventory of educational resources features both </a:t>
            </a:r>
            <a:r>
              <a:rPr lang="en-US" sz="2400" b="1" u="sng"/>
              <a:t>NEW</a:t>
            </a:r>
            <a:r>
              <a:rPr lang="en-US" sz="2400"/>
              <a:t> and </a:t>
            </a:r>
            <a:r>
              <a:rPr lang="en-US" sz="2400" b="1" u="sng"/>
              <a:t>EXISTING</a:t>
            </a:r>
            <a:r>
              <a:rPr lang="en-US" sz="2400"/>
              <a:t> materials</a:t>
            </a:r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0946F3-C41D-4AF9-8923-FC4CFD234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249" y="1389036"/>
            <a:ext cx="2351734" cy="3046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B20252-B0E4-452C-9792-9DD7B14EB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675" y="1643932"/>
            <a:ext cx="2359082" cy="3046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59D03E-3A21-4454-A612-4A0E2FB69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777" y="1993518"/>
            <a:ext cx="2351734" cy="3049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EDB59-D92E-42A2-81C8-6BE3CA7C0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7172" y="3230126"/>
            <a:ext cx="2502031" cy="3245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295C3A-6EE0-4987-B66F-62FEB206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8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2302-7E32-4A68-A18B-BD3D3DB7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ANSWERS IN OUR KNOWLEDGE BASE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ADF601-F98E-4340-98CF-E207009EE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10" y="1523875"/>
            <a:ext cx="4332937" cy="47278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8BB11F-A6E0-4614-8B9E-70A9E229655B}"/>
              </a:ext>
            </a:extLst>
          </p:cNvPr>
          <p:cNvSpPr txBox="1"/>
          <p:nvPr/>
        </p:nvSpPr>
        <p:spPr>
          <a:xfrm>
            <a:off x="8043065" y="1596354"/>
            <a:ext cx="382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SMIadviser.org/knowledge-base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329BE-DECD-41B7-A4F7-FBA5F5E2FC4B}"/>
              </a:ext>
            </a:extLst>
          </p:cNvPr>
          <p:cNvSpPr txBox="1"/>
          <p:nvPr/>
        </p:nvSpPr>
        <p:spPr>
          <a:xfrm>
            <a:off x="8040640" y="2350203"/>
            <a:ext cx="370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Browse any subject area, ask a question, or search for a specific topic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B2792F2-D757-4F31-A910-60DDC02A1DCD}"/>
              </a:ext>
            </a:extLst>
          </p:cNvPr>
          <p:cNvSpPr/>
          <p:nvPr/>
        </p:nvSpPr>
        <p:spPr>
          <a:xfrm>
            <a:off x="7519384" y="1519179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80DA7B-0C5A-49C1-A624-44EC2F65E1F8}"/>
              </a:ext>
            </a:extLst>
          </p:cNvPr>
          <p:cNvSpPr/>
          <p:nvPr/>
        </p:nvSpPr>
        <p:spPr>
          <a:xfrm>
            <a:off x="7513630" y="2401481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D6F5BD-9492-4B9E-B60C-D850F977D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592" y="2272386"/>
            <a:ext cx="4771300" cy="32308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66E65C-C6BC-4F9E-A5BB-A7BADC5CB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494" y="3381051"/>
            <a:ext cx="6060271" cy="26521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A7A6336-2B42-4143-BAFD-80BF631E93D6}"/>
              </a:ext>
            </a:extLst>
          </p:cNvPr>
          <p:cNvSpPr/>
          <p:nvPr/>
        </p:nvSpPr>
        <p:spPr>
          <a:xfrm>
            <a:off x="2093976" y="3374136"/>
            <a:ext cx="2386584" cy="2670048"/>
          </a:xfrm>
          <a:custGeom>
            <a:avLst/>
            <a:gdLst>
              <a:gd name="connsiteX0" fmla="*/ 0 w 2386584"/>
              <a:gd name="connsiteY0" fmla="*/ 502920 h 2670048"/>
              <a:gd name="connsiteX1" fmla="*/ 2386584 w 2386584"/>
              <a:gd name="connsiteY1" fmla="*/ 0 h 2670048"/>
              <a:gd name="connsiteX2" fmla="*/ 2386584 w 2386584"/>
              <a:gd name="connsiteY2" fmla="*/ 2670048 h 2670048"/>
              <a:gd name="connsiteX3" fmla="*/ 0 w 2386584"/>
              <a:gd name="connsiteY3" fmla="*/ 1078992 h 2670048"/>
              <a:gd name="connsiteX4" fmla="*/ 0 w 2386584"/>
              <a:gd name="connsiteY4" fmla="*/ 502920 h 267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6584" h="2670048">
                <a:moveTo>
                  <a:pt x="0" y="502920"/>
                </a:moveTo>
                <a:lnTo>
                  <a:pt x="2386584" y="0"/>
                </a:lnTo>
                <a:lnTo>
                  <a:pt x="2386584" y="2670048"/>
                </a:lnTo>
                <a:lnTo>
                  <a:pt x="0" y="1078992"/>
                </a:lnTo>
                <a:lnTo>
                  <a:pt x="0" y="502920"/>
                </a:lnTo>
                <a:close/>
              </a:path>
            </a:pathLst>
          </a:custGeom>
          <a:solidFill>
            <a:schemeClr val="bg2">
              <a:lumMod val="1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266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DC7E0CB-0B7A-47DB-9E49-A0F7B77208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63"/>
          <a:stretch/>
        </p:blipFill>
        <p:spPr>
          <a:xfrm>
            <a:off x="247480" y="1523875"/>
            <a:ext cx="4332937" cy="47278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992302-7E32-4A68-A18B-BD3D3DB7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FOR INDIVIDUALS AND FAMILIES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8BB11F-A6E0-4614-8B9E-70A9E229655B}"/>
              </a:ext>
            </a:extLst>
          </p:cNvPr>
          <p:cNvSpPr txBox="1"/>
          <p:nvPr/>
        </p:nvSpPr>
        <p:spPr>
          <a:xfrm>
            <a:off x="7998675" y="1596354"/>
            <a:ext cx="4021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SMIadviser.org/knowledge-base-</a:t>
            </a:r>
            <a:r>
              <a:rPr lang="en-US" dirty="0" err="1"/>
              <a:t>fp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329BE-DECD-41B7-A4F7-FBA5F5E2FC4B}"/>
              </a:ext>
            </a:extLst>
          </p:cNvPr>
          <p:cNvSpPr txBox="1"/>
          <p:nvPr/>
        </p:nvSpPr>
        <p:spPr>
          <a:xfrm>
            <a:off x="7996250" y="2350203"/>
            <a:ext cx="370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Browse any subject area, ask a question, or search for a specific topic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B2792F2-D757-4F31-A910-60DDC02A1DCD}"/>
              </a:ext>
            </a:extLst>
          </p:cNvPr>
          <p:cNvSpPr/>
          <p:nvPr/>
        </p:nvSpPr>
        <p:spPr>
          <a:xfrm>
            <a:off x="7474994" y="1519179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80DA7B-0C5A-49C1-A624-44EC2F65E1F8}"/>
              </a:ext>
            </a:extLst>
          </p:cNvPr>
          <p:cNvSpPr/>
          <p:nvPr/>
        </p:nvSpPr>
        <p:spPr>
          <a:xfrm>
            <a:off x="7469240" y="2401481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832669C-AAD5-4111-AA2F-0874CB5AB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263" y="2263153"/>
            <a:ext cx="4771300" cy="324927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A7A6336-2B42-4143-BAFD-80BF631E93D6}"/>
              </a:ext>
            </a:extLst>
          </p:cNvPr>
          <p:cNvSpPr/>
          <p:nvPr/>
        </p:nvSpPr>
        <p:spPr>
          <a:xfrm>
            <a:off x="2093976" y="3427622"/>
            <a:ext cx="2386584" cy="1958527"/>
          </a:xfrm>
          <a:custGeom>
            <a:avLst/>
            <a:gdLst>
              <a:gd name="connsiteX0" fmla="*/ 0 w 2386584"/>
              <a:gd name="connsiteY0" fmla="*/ 502920 h 2670048"/>
              <a:gd name="connsiteX1" fmla="*/ 2386584 w 2386584"/>
              <a:gd name="connsiteY1" fmla="*/ 0 h 2670048"/>
              <a:gd name="connsiteX2" fmla="*/ 2386584 w 2386584"/>
              <a:gd name="connsiteY2" fmla="*/ 2670048 h 2670048"/>
              <a:gd name="connsiteX3" fmla="*/ 0 w 2386584"/>
              <a:gd name="connsiteY3" fmla="*/ 1078992 h 2670048"/>
              <a:gd name="connsiteX4" fmla="*/ 0 w 2386584"/>
              <a:gd name="connsiteY4" fmla="*/ 502920 h 267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6584" h="2670048">
                <a:moveTo>
                  <a:pt x="0" y="502920"/>
                </a:moveTo>
                <a:lnTo>
                  <a:pt x="2386584" y="0"/>
                </a:lnTo>
                <a:lnTo>
                  <a:pt x="2386584" y="2670048"/>
                </a:lnTo>
                <a:lnTo>
                  <a:pt x="0" y="1078992"/>
                </a:lnTo>
                <a:lnTo>
                  <a:pt x="0" y="502920"/>
                </a:lnTo>
                <a:close/>
              </a:path>
            </a:pathLst>
          </a:custGeom>
          <a:solidFill>
            <a:schemeClr val="bg2">
              <a:lumMod val="1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14E41AB-2174-4831-ABFD-3FDBD6421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60" y="3427623"/>
            <a:ext cx="6836064" cy="195852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12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858458-2DE0-4861-8D11-BE052AFD8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64" y="1520947"/>
            <a:ext cx="5748003" cy="313589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F12033-350F-4BBF-BFC5-FAD3213AF7EC}"/>
              </a:ext>
            </a:extLst>
          </p:cNvPr>
          <p:cNvSpPr/>
          <p:nvPr/>
        </p:nvSpPr>
        <p:spPr>
          <a:xfrm rot="16200000">
            <a:off x="5505716" y="3037297"/>
            <a:ext cx="1244749" cy="1709501"/>
          </a:xfrm>
          <a:custGeom>
            <a:avLst/>
            <a:gdLst>
              <a:gd name="connsiteX0" fmla="*/ 0 w 2386584"/>
              <a:gd name="connsiteY0" fmla="*/ 502920 h 2670048"/>
              <a:gd name="connsiteX1" fmla="*/ 2386584 w 2386584"/>
              <a:gd name="connsiteY1" fmla="*/ 0 h 2670048"/>
              <a:gd name="connsiteX2" fmla="*/ 2386584 w 2386584"/>
              <a:gd name="connsiteY2" fmla="*/ 2670048 h 2670048"/>
              <a:gd name="connsiteX3" fmla="*/ 0 w 2386584"/>
              <a:gd name="connsiteY3" fmla="*/ 1078992 h 2670048"/>
              <a:gd name="connsiteX4" fmla="*/ 0 w 2386584"/>
              <a:gd name="connsiteY4" fmla="*/ 502920 h 267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6584" h="2670048">
                <a:moveTo>
                  <a:pt x="0" y="502920"/>
                </a:moveTo>
                <a:lnTo>
                  <a:pt x="2386584" y="0"/>
                </a:lnTo>
                <a:lnTo>
                  <a:pt x="2386584" y="2670048"/>
                </a:lnTo>
                <a:lnTo>
                  <a:pt x="0" y="1078992"/>
                </a:lnTo>
                <a:lnTo>
                  <a:pt x="0" y="502920"/>
                </a:lnTo>
                <a:close/>
              </a:path>
            </a:pathLst>
          </a:custGeom>
          <a:solidFill>
            <a:schemeClr val="bg2">
              <a:lumMod val="1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6806-1379-4381-BDED-CF96826F4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" y="365126"/>
            <a:ext cx="11534775" cy="954088"/>
          </a:xfrm>
        </p:spPr>
        <p:txBody>
          <a:bodyPr/>
          <a:lstStyle/>
          <a:p>
            <a:r>
              <a:rPr lang="en-US"/>
              <a:t>SMI ADVISER CHAT BOT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B6230-B944-425A-84D7-490D3866B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193" y="365126"/>
            <a:ext cx="1876859" cy="328971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A5AF1B-86D4-4ABA-83AF-039B64689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468" y="2315880"/>
            <a:ext cx="1996361" cy="351026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A10DAB-FE76-43D9-9A7D-B08DEF18C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1252" y="470957"/>
            <a:ext cx="1996361" cy="3479843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764487-83D9-4543-8CE1-A8F85FC66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9532" y="2726967"/>
            <a:ext cx="2263104" cy="395887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04022-4C74-492C-9271-A4892E29C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8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2302-7E32-4A68-A18B-BD3D3DB7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A CONSULTATION RIGHT NOW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9C10DC-3BC0-48B6-86ED-AF453CFEF73F}"/>
              </a:ext>
            </a:extLst>
          </p:cNvPr>
          <p:cNvSpPr txBox="1"/>
          <p:nvPr/>
        </p:nvSpPr>
        <p:spPr>
          <a:xfrm>
            <a:off x="8043065" y="1596354"/>
            <a:ext cx="382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SMIadviser.org/submit-consult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A851B6-6213-4CFC-9D29-8B787896C868}"/>
              </a:ext>
            </a:extLst>
          </p:cNvPr>
          <p:cNvSpPr/>
          <p:nvPr/>
        </p:nvSpPr>
        <p:spPr>
          <a:xfrm>
            <a:off x="7519384" y="1519179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7325140-A420-40C9-8EC9-7B1AD0CBC1F1}"/>
              </a:ext>
            </a:extLst>
          </p:cNvPr>
          <p:cNvSpPr/>
          <p:nvPr/>
        </p:nvSpPr>
        <p:spPr>
          <a:xfrm>
            <a:off x="7513630" y="2273028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653A573-53F6-4CCF-8A64-CC9FB7541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30" y="1596354"/>
            <a:ext cx="4699058" cy="29560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2290193-108E-43C6-B1D0-B6BF89981A46}"/>
              </a:ext>
            </a:extLst>
          </p:cNvPr>
          <p:cNvGrpSpPr/>
          <p:nvPr/>
        </p:nvGrpSpPr>
        <p:grpSpPr>
          <a:xfrm>
            <a:off x="2422628" y="2996674"/>
            <a:ext cx="5976000" cy="3177688"/>
            <a:chOff x="690368" y="4833280"/>
            <a:chExt cx="5443949" cy="289477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D323C2B-9643-4648-B8AB-B1059BD02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368" y="4833280"/>
              <a:ext cx="4264080" cy="2468853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0F61B9B-33B8-4486-9A76-FF1B5310E196}"/>
                </a:ext>
              </a:extLst>
            </p:cNvPr>
            <p:cNvSpPr/>
            <p:nvPr/>
          </p:nvSpPr>
          <p:spPr>
            <a:xfrm>
              <a:off x="3636699" y="5586679"/>
              <a:ext cx="2497618" cy="2141376"/>
            </a:xfrm>
            <a:custGeom>
              <a:avLst/>
              <a:gdLst>
                <a:gd name="connsiteX0" fmla="*/ 2497618 w 2497618"/>
                <a:gd name="connsiteY0" fmla="*/ 287383 h 2079607"/>
                <a:gd name="connsiteX1" fmla="*/ 1139081 w 2497618"/>
                <a:gd name="connsiteY1" fmla="*/ 0 h 2079607"/>
                <a:gd name="connsiteX2" fmla="*/ 0 w 2497618"/>
                <a:gd name="connsiteY2" fmla="*/ 0 h 2079607"/>
                <a:gd name="connsiteX3" fmla="*/ 0 w 2497618"/>
                <a:gd name="connsiteY3" fmla="*/ 1071155 h 2079607"/>
                <a:gd name="connsiteX4" fmla="*/ 313509 w 2497618"/>
                <a:gd name="connsiteY4" fmla="*/ 2079607 h 2079607"/>
                <a:gd name="connsiteX5" fmla="*/ 313509 w 2497618"/>
                <a:gd name="connsiteY5" fmla="*/ 282158 h 2079607"/>
                <a:gd name="connsiteX6" fmla="*/ 2497618 w 2497618"/>
                <a:gd name="connsiteY6" fmla="*/ 287383 h 207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7618" h="2079607">
                  <a:moveTo>
                    <a:pt x="2497618" y="287383"/>
                  </a:moveTo>
                  <a:lnTo>
                    <a:pt x="1139081" y="0"/>
                  </a:lnTo>
                  <a:lnTo>
                    <a:pt x="0" y="0"/>
                  </a:lnTo>
                  <a:lnTo>
                    <a:pt x="0" y="1071155"/>
                  </a:lnTo>
                  <a:lnTo>
                    <a:pt x="313509" y="2079607"/>
                  </a:lnTo>
                  <a:lnTo>
                    <a:pt x="313509" y="282158"/>
                  </a:lnTo>
                  <a:lnTo>
                    <a:pt x="2497618" y="287383"/>
                  </a:lnTo>
                  <a:close/>
                </a:path>
              </a:pathLst>
            </a:custGeom>
            <a:solidFill>
              <a:srgbClr val="161514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C1B7B5E-C446-4D5A-9897-1591BDA83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6495" y="5870296"/>
              <a:ext cx="2164493" cy="178252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32ADEEF-E6B6-4ECD-A636-703E48356C8B}"/>
              </a:ext>
            </a:extLst>
          </p:cNvPr>
          <p:cNvSpPr txBox="1"/>
          <p:nvPr/>
        </p:nvSpPr>
        <p:spPr>
          <a:xfrm>
            <a:off x="8040640" y="2350203"/>
            <a:ext cx="329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 in or create an account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92EB44-56BE-4444-B559-53ED1117F02D}"/>
              </a:ext>
            </a:extLst>
          </p:cNvPr>
          <p:cNvSpPr/>
          <p:nvPr/>
        </p:nvSpPr>
        <p:spPr>
          <a:xfrm>
            <a:off x="7519384" y="3002049"/>
            <a:ext cx="523681" cy="523681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1A9F18-D841-4B35-B7D1-AD176757238B}"/>
              </a:ext>
            </a:extLst>
          </p:cNvPr>
          <p:cNvSpPr txBox="1"/>
          <p:nvPr/>
        </p:nvSpPr>
        <p:spPr>
          <a:xfrm>
            <a:off x="8040640" y="3037626"/>
            <a:ext cx="3824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Request a consultation and receive guidance from an SMI expert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B2139-43D4-4628-BD2A-3443161D7004}"/>
              </a:ext>
            </a:extLst>
          </p:cNvPr>
          <p:cNvSpPr txBox="1"/>
          <p:nvPr/>
        </p:nvSpPr>
        <p:spPr>
          <a:xfrm>
            <a:off x="8558801" y="4077927"/>
            <a:ext cx="3465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Ask us about psychopharmacology, therapies, recovery supports, patient and family engagement, education, and more.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2302-7E32-4A68-A18B-BD3D3DB7B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" y="273686"/>
            <a:ext cx="11534775" cy="954088"/>
          </a:xfrm>
        </p:spPr>
        <p:txBody>
          <a:bodyPr/>
          <a:lstStyle/>
          <a:p>
            <a:r>
              <a:rPr lang="en-US" dirty="0"/>
              <a:t>REQUEST A CONSULTATION RIGHT NOW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1B7B5E-C446-4D5A-9897-1591BDA83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08" y="1570274"/>
            <a:ext cx="2376034" cy="195673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B7C50AD-42BB-4DA6-8095-F70DD7F7C57D}"/>
              </a:ext>
            </a:extLst>
          </p:cNvPr>
          <p:cNvSpPr txBox="1"/>
          <p:nvPr/>
        </p:nvSpPr>
        <p:spPr>
          <a:xfrm>
            <a:off x="8821170" y="1433983"/>
            <a:ext cx="3086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clinical experts can answer questions about SMI from all mental health clinicians.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5930799-9174-4681-AA83-D80724DF5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4496" y="1717998"/>
            <a:ext cx="5316058" cy="30894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301257-6645-4905-96CE-A14853A4D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3469" y="2706613"/>
            <a:ext cx="8575323" cy="32602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A6F0778F-19A5-4C64-98B0-9561DCD08A9D}"/>
              </a:ext>
            </a:extLst>
          </p:cNvPr>
          <p:cNvSpPr/>
          <p:nvPr/>
        </p:nvSpPr>
        <p:spPr>
          <a:xfrm>
            <a:off x="1893405" y="3096491"/>
            <a:ext cx="1250534" cy="33250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72ECB28-7312-4ED8-9522-5228FFEDC514}"/>
              </a:ext>
            </a:extLst>
          </p:cNvPr>
          <p:cNvSpPr/>
          <p:nvPr/>
        </p:nvSpPr>
        <p:spPr>
          <a:xfrm>
            <a:off x="2836985" y="2579077"/>
            <a:ext cx="8944707" cy="3399692"/>
          </a:xfrm>
          <a:custGeom>
            <a:avLst/>
            <a:gdLst>
              <a:gd name="connsiteX0" fmla="*/ 0 w 8944707"/>
              <a:gd name="connsiteY0" fmla="*/ 11723 h 3399692"/>
              <a:gd name="connsiteX1" fmla="*/ 0 w 8944707"/>
              <a:gd name="connsiteY1" fmla="*/ 1992923 h 3399692"/>
              <a:gd name="connsiteX2" fmla="*/ 351692 w 8944707"/>
              <a:gd name="connsiteY2" fmla="*/ 3399692 h 3399692"/>
              <a:gd name="connsiteX3" fmla="*/ 351692 w 8944707"/>
              <a:gd name="connsiteY3" fmla="*/ 128954 h 3399692"/>
              <a:gd name="connsiteX4" fmla="*/ 8944707 w 8944707"/>
              <a:gd name="connsiteY4" fmla="*/ 128954 h 3399692"/>
              <a:gd name="connsiteX5" fmla="*/ 4900246 w 8944707"/>
              <a:gd name="connsiteY5" fmla="*/ 0 h 3399692"/>
              <a:gd name="connsiteX6" fmla="*/ 0 w 8944707"/>
              <a:gd name="connsiteY6" fmla="*/ 11723 h 339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4707" h="3399692">
                <a:moveTo>
                  <a:pt x="0" y="11723"/>
                </a:moveTo>
                <a:lnTo>
                  <a:pt x="0" y="1992923"/>
                </a:lnTo>
                <a:lnTo>
                  <a:pt x="351692" y="3399692"/>
                </a:lnTo>
                <a:lnTo>
                  <a:pt x="351692" y="128954"/>
                </a:lnTo>
                <a:lnTo>
                  <a:pt x="8944707" y="128954"/>
                </a:lnTo>
                <a:lnTo>
                  <a:pt x="4900246" y="0"/>
                </a:lnTo>
                <a:lnTo>
                  <a:pt x="0" y="11723"/>
                </a:lnTo>
                <a:close/>
              </a:path>
            </a:pathLst>
          </a:custGeom>
          <a:solidFill>
            <a:schemeClr val="bg2">
              <a:lumMod val="1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14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51B8-C9A9-4BF2-955D-6C5025C6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CONSULTATIONS – CLINICAL EXPERT TEAM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C92F08-C061-4E9E-AEE0-116C34F86A54}"/>
              </a:ext>
            </a:extLst>
          </p:cNvPr>
          <p:cNvSpPr/>
          <p:nvPr/>
        </p:nvSpPr>
        <p:spPr>
          <a:xfrm>
            <a:off x="377680" y="2033022"/>
            <a:ext cx="3722374" cy="106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">
            <a:extLst>
              <a:ext uri="{FF2B5EF4-FFF2-40B4-BE49-F238E27FC236}">
                <a16:creationId xmlns:a16="http://schemas.microsoft.com/office/drawing/2014/main" id="{87F3E10D-2B92-4B92-9E90-311E40BB3B18}"/>
              </a:ext>
            </a:extLst>
          </p:cNvPr>
          <p:cNvSpPr txBox="1"/>
          <p:nvPr/>
        </p:nvSpPr>
        <p:spPr>
          <a:xfrm>
            <a:off x="516194" y="2102013"/>
            <a:ext cx="3473245" cy="8739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i="0" u="none" kern="1200" dirty="0"/>
              <a:t>Tristan Gorrindo, MD</a:t>
            </a:r>
            <a:endParaRPr lang="en-US" sz="1700" kern="1200" dirty="0"/>
          </a:p>
          <a:p>
            <a:pPr marL="171450" lvl="1" indent="-17145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200" b="0" i="0" u="none" kern="1200" dirty="0"/>
              <a:t>Principal Investigator</a:t>
            </a:r>
            <a:endParaRPr lang="en-US" sz="1200" kern="1200" dirty="0"/>
          </a:p>
          <a:p>
            <a:pPr marL="171450" lvl="1" indent="-17145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200" b="0" i="1" u="none" kern="1200" dirty="0"/>
              <a:t>American Psychiatric Association</a:t>
            </a:r>
            <a:endParaRPr lang="en-US" sz="1200" b="0" kern="12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1D7D92A-0C04-4852-A2F7-B05DCB04242F}"/>
              </a:ext>
            </a:extLst>
          </p:cNvPr>
          <p:cNvSpPr/>
          <p:nvPr/>
        </p:nvSpPr>
        <p:spPr>
          <a:xfrm>
            <a:off x="401609" y="3173212"/>
            <a:ext cx="3722374" cy="10665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71AEF9D-07FF-41E1-A91F-70D4E002DBDE}"/>
              </a:ext>
            </a:extLst>
          </p:cNvPr>
          <p:cNvSpPr/>
          <p:nvPr/>
        </p:nvSpPr>
        <p:spPr>
          <a:xfrm>
            <a:off x="377680" y="4361285"/>
            <a:ext cx="3722374" cy="10665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9F50E5F-48F1-433E-9229-28F346ABECCB}"/>
              </a:ext>
            </a:extLst>
          </p:cNvPr>
          <p:cNvSpPr/>
          <p:nvPr/>
        </p:nvSpPr>
        <p:spPr>
          <a:xfrm>
            <a:off x="4236841" y="2032530"/>
            <a:ext cx="3722374" cy="106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FF65E1B-84E6-4EE4-9394-6FE00BD09583}"/>
              </a:ext>
            </a:extLst>
          </p:cNvPr>
          <p:cNvSpPr/>
          <p:nvPr/>
        </p:nvSpPr>
        <p:spPr>
          <a:xfrm>
            <a:off x="4236841" y="3188088"/>
            <a:ext cx="3722374" cy="1066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ACC3103-50F9-4C65-99C9-81478F7980E7}"/>
              </a:ext>
            </a:extLst>
          </p:cNvPr>
          <p:cNvSpPr/>
          <p:nvPr/>
        </p:nvSpPr>
        <p:spPr>
          <a:xfrm>
            <a:off x="4236841" y="4361285"/>
            <a:ext cx="3722374" cy="106654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6C72E4-8325-4C00-A080-971657F6F0C2}"/>
              </a:ext>
            </a:extLst>
          </p:cNvPr>
          <p:cNvSpPr/>
          <p:nvPr/>
        </p:nvSpPr>
        <p:spPr>
          <a:xfrm>
            <a:off x="8091947" y="3187032"/>
            <a:ext cx="3722374" cy="106654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4">
            <a:extLst>
              <a:ext uri="{FF2B5EF4-FFF2-40B4-BE49-F238E27FC236}">
                <a16:creationId xmlns:a16="http://schemas.microsoft.com/office/drawing/2014/main" id="{D5FEFEBC-7624-41EF-ACB0-D2DD198B300D}"/>
              </a:ext>
            </a:extLst>
          </p:cNvPr>
          <p:cNvSpPr txBox="1"/>
          <p:nvPr/>
        </p:nvSpPr>
        <p:spPr>
          <a:xfrm>
            <a:off x="4330612" y="2102013"/>
            <a:ext cx="3498943" cy="8942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/>
            <a:r>
              <a:rPr lang="en-US" sz="1700" b="1" dirty="0"/>
              <a:t>Amy N. Cohen, PhD</a:t>
            </a:r>
            <a:r>
              <a:rPr lang="en-US" sz="17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Associate Director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American Psychiatric Association</a:t>
            </a:r>
          </a:p>
          <a:p>
            <a:pPr lvl="0"/>
            <a:endParaRPr lang="en-US" dirty="0"/>
          </a:p>
        </p:txBody>
      </p:sp>
      <p:sp>
        <p:nvSpPr>
          <p:cNvPr id="53" name="Rectangle: Rounded Corners 4">
            <a:extLst>
              <a:ext uri="{FF2B5EF4-FFF2-40B4-BE49-F238E27FC236}">
                <a16:creationId xmlns:a16="http://schemas.microsoft.com/office/drawing/2014/main" id="{23F676E8-9CD4-4DA3-92E1-2F0D0AA2F27E}"/>
              </a:ext>
            </a:extLst>
          </p:cNvPr>
          <p:cNvSpPr txBox="1"/>
          <p:nvPr/>
        </p:nvSpPr>
        <p:spPr>
          <a:xfrm>
            <a:off x="8216510" y="3227792"/>
            <a:ext cx="3119935" cy="931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/>
            <a:r>
              <a:rPr lang="en-US" sz="1700" b="1" dirty="0"/>
              <a:t>Donna Rolin, APRN, PhD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SMI Nursing Expert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University of Texas, Austin</a:t>
            </a:r>
            <a:endParaRPr lang="en-US" sz="1200" dirty="0"/>
          </a:p>
        </p:txBody>
      </p:sp>
      <p:sp>
        <p:nvSpPr>
          <p:cNvPr id="56" name="Rectangle: Rounded Corners 4">
            <a:extLst>
              <a:ext uri="{FF2B5EF4-FFF2-40B4-BE49-F238E27FC236}">
                <a16:creationId xmlns:a16="http://schemas.microsoft.com/office/drawing/2014/main" id="{8237B516-7E08-491F-9744-E07CC45C7EF6}"/>
              </a:ext>
            </a:extLst>
          </p:cNvPr>
          <p:cNvSpPr txBox="1"/>
          <p:nvPr/>
        </p:nvSpPr>
        <p:spPr>
          <a:xfrm>
            <a:off x="4330612" y="3227792"/>
            <a:ext cx="3694969" cy="9538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/>
            <a:r>
              <a:rPr lang="en-US" sz="1700" b="1"/>
              <a:t>Patrick Hendry</a:t>
            </a:r>
            <a:r>
              <a:rPr lang="en-US" sz="1700"/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/>
              <a:t>SMI Recovery and Peer-to-Peer Engagement Expert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i="1"/>
              <a:t>Mental Health America</a:t>
            </a:r>
            <a:endParaRPr lang="en-US" sz="1200"/>
          </a:p>
        </p:txBody>
      </p:sp>
      <p:sp>
        <p:nvSpPr>
          <p:cNvPr id="57" name="Rectangle: Rounded Corners 4">
            <a:extLst>
              <a:ext uri="{FF2B5EF4-FFF2-40B4-BE49-F238E27FC236}">
                <a16:creationId xmlns:a16="http://schemas.microsoft.com/office/drawing/2014/main" id="{ABC78940-DC5B-46B6-BCF3-E50BDAFF732C}"/>
              </a:ext>
            </a:extLst>
          </p:cNvPr>
          <p:cNvSpPr txBox="1"/>
          <p:nvPr/>
        </p:nvSpPr>
        <p:spPr>
          <a:xfrm>
            <a:off x="516194" y="4435003"/>
            <a:ext cx="3451614" cy="8525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/>
            <a:r>
              <a:rPr lang="en-US" sz="1700" b="1" dirty="0"/>
              <a:t>John </a:t>
            </a:r>
            <a:r>
              <a:rPr lang="en-US" sz="1700" b="1" dirty="0" err="1"/>
              <a:t>Torous</a:t>
            </a:r>
            <a:r>
              <a:rPr lang="en-US" sz="1700" b="1" dirty="0"/>
              <a:t>, MD, MBI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SMI Technology Expert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Harvard Medical School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D9642B-FBA9-49ED-A33E-AC6146FFC767}"/>
              </a:ext>
            </a:extLst>
          </p:cNvPr>
          <p:cNvSpPr/>
          <p:nvPr/>
        </p:nvSpPr>
        <p:spPr>
          <a:xfrm>
            <a:off x="8096002" y="2030545"/>
            <a:ext cx="3722374" cy="106654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4">
            <a:extLst>
              <a:ext uri="{FF2B5EF4-FFF2-40B4-BE49-F238E27FC236}">
                <a16:creationId xmlns:a16="http://schemas.microsoft.com/office/drawing/2014/main" id="{772AA0CC-0507-4C05-8CB1-0E29754F1444}"/>
              </a:ext>
            </a:extLst>
          </p:cNvPr>
          <p:cNvSpPr txBox="1"/>
          <p:nvPr/>
        </p:nvSpPr>
        <p:spPr>
          <a:xfrm>
            <a:off x="516194" y="3227792"/>
            <a:ext cx="3599794" cy="8942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/>
            <a:r>
              <a:rPr lang="en-US" sz="1700" b="1" dirty="0"/>
              <a:t>Ben Druss, MD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Business practices and health system implementation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Emory University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EB3DE-0CF9-41CF-85BF-99CF5A6E5A0B}"/>
              </a:ext>
            </a:extLst>
          </p:cNvPr>
          <p:cNvSpPr/>
          <p:nvPr/>
        </p:nvSpPr>
        <p:spPr>
          <a:xfrm>
            <a:off x="8091945" y="4365777"/>
            <a:ext cx="3722374" cy="106654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B8E9CBE6-FCB3-41A9-801D-E89FEBB5FCC8}"/>
              </a:ext>
            </a:extLst>
          </p:cNvPr>
          <p:cNvSpPr txBox="1"/>
          <p:nvPr/>
        </p:nvSpPr>
        <p:spPr>
          <a:xfrm>
            <a:off x="4330612" y="4435003"/>
            <a:ext cx="3596691" cy="931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r>
              <a:rPr lang="en-US" sz="1700" b="1" dirty="0"/>
              <a:t>Joseph Ventura, PhD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SMI Psychologist Expert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University of California, Los Angeles</a:t>
            </a:r>
          </a:p>
        </p:txBody>
      </p:sp>
      <p:sp>
        <p:nvSpPr>
          <p:cNvPr id="55" name="Rectangle: Rounded Corners 4">
            <a:extLst>
              <a:ext uri="{FF2B5EF4-FFF2-40B4-BE49-F238E27FC236}">
                <a16:creationId xmlns:a16="http://schemas.microsoft.com/office/drawing/2014/main" id="{282B3F81-E640-48C4-B0B2-1DCEE91F05D7}"/>
              </a:ext>
            </a:extLst>
          </p:cNvPr>
          <p:cNvSpPr txBox="1"/>
          <p:nvPr/>
        </p:nvSpPr>
        <p:spPr>
          <a:xfrm>
            <a:off x="8216510" y="2102013"/>
            <a:ext cx="3498944" cy="8739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lvl="0"/>
            <a:r>
              <a:rPr lang="en-US" sz="1700" b="1" dirty="0"/>
              <a:t>Teri Brister, PhD, LPC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SMI Patient and Family Engagement Expert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National Alliance on Mental Illness</a:t>
            </a:r>
            <a:endParaRPr lang="en-US" sz="1200" dirty="0"/>
          </a:p>
        </p:txBody>
      </p:sp>
      <p:sp>
        <p:nvSpPr>
          <p:cNvPr id="51" name="Rectangle: Rounded Corners 4">
            <a:extLst>
              <a:ext uri="{FF2B5EF4-FFF2-40B4-BE49-F238E27FC236}">
                <a16:creationId xmlns:a16="http://schemas.microsoft.com/office/drawing/2014/main" id="{5061C5BF-CEAE-4768-AB75-B2E12BE799DD}"/>
              </a:ext>
            </a:extLst>
          </p:cNvPr>
          <p:cNvSpPr txBox="1"/>
          <p:nvPr/>
        </p:nvSpPr>
        <p:spPr>
          <a:xfrm>
            <a:off x="8216510" y="4435003"/>
            <a:ext cx="3473244" cy="8739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t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i="0" u="none" kern="1200" dirty="0"/>
              <a:t>Alexander S. Young, MD, MSHS</a:t>
            </a:r>
            <a:r>
              <a:rPr lang="en-US" sz="1700" b="0" i="0" u="none" kern="1200" dirty="0"/>
              <a:t> </a:t>
            </a:r>
            <a:endParaRPr lang="en-US" sz="1700" kern="1200" dirty="0"/>
          </a:p>
          <a:p>
            <a:pPr marL="171450" lvl="1" indent="-17145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200" b="0" i="0" u="none" kern="1200" dirty="0"/>
              <a:t>SMI Physician Expert</a:t>
            </a:r>
            <a:endParaRPr lang="en-US" sz="1200" kern="1200" dirty="0"/>
          </a:p>
          <a:p>
            <a:pPr marL="171450" lvl="1" indent="-17145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200" b="0" i="1" u="none" kern="1200" dirty="0"/>
              <a:t>University of California, Los Angeles</a:t>
            </a:r>
            <a:endParaRPr lang="en-US" sz="1200" b="0" kern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568ED4-0388-4878-AEB9-069BFBA9C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C6ED-8DEB-4115-95FC-6156AC311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CLOZAPINE CENTER OF EXCELLENCE (COE)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1F41E-C9CD-4136-969B-9139DA5AA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7" y="1573968"/>
            <a:ext cx="5469168" cy="4422098"/>
          </a:xfrm>
        </p:spPr>
        <p:txBody>
          <a:bodyPr>
            <a:normAutofit/>
          </a:bodyPr>
          <a:lstStyle/>
          <a:p>
            <a:r>
              <a:rPr lang="en-US" sz="2400" dirty="0"/>
              <a:t>Focused on increasing and improving the use of clozapine in treatment refractory schizophrenia</a:t>
            </a:r>
          </a:p>
          <a:p>
            <a:endParaRPr lang="en-US" sz="2400" dirty="0"/>
          </a:p>
          <a:p>
            <a:r>
              <a:rPr lang="en-US" sz="2400" dirty="0"/>
              <a:t>Led by Alexander Young, MD and NASMHPD</a:t>
            </a:r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http://SMIAdviser.org/clozapine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Engage with the clozapine community through the Clozapine COE Listserv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http://apapsy.ch/clozapine-list</a:t>
            </a:r>
            <a:r>
              <a:rPr lang="en-US" sz="2000" dirty="0"/>
              <a:t> </a:t>
            </a:r>
          </a:p>
        </p:txBody>
      </p:sp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69BA02A9-59FA-441C-831B-957C2CED5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957" y="1209674"/>
            <a:ext cx="5826356" cy="5514975"/>
          </a:xfrm>
          <a:prstGeom prst="rect">
            <a:avLst/>
          </a:prstGeom>
          <a:effectLst>
            <a:reflection blurRad="6350" stA="40000" endPos="1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4A6E51-0D34-43F3-B10D-C974905F02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32" b="57164"/>
          <a:stretch/>
        </p:blipFill>
        <p:spPr>
          <a:xfrm>
            <a:off x="7440415" y="1573968"/>
            <a:ext cx="3511714" cy="1663062"/>
          </a:xfrm>
          <a:prstGeom prst="rect">
            <a:avLst/>
          </a:prstGeom>
          <a:ln w="6350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3EBFEB-5BCE-43E5-B2DD-5D3E705BBA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32" t="61482"/>
          <a:stretch/>
        </p:blipFill>
        <p:spPr>
          <a:xfrm>
            <a:off x="7440415" y="3242613"/>
            <a:ext cx="3511714" cy="1495426"/>
          </a:xfrm>
          <a:prstGeom prst="rect">
            <a:avLst/>
          </a:prstGeom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3686011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7E9FEE-C745-4D40-BDA4-26E96993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SAMHSA INITIATIVES THAT SUPPORT EVIDENCE-BASED CARE</a:t>
            </a:r>
          </a:p>
        </p:txBody>
      </p:sp>
      <p:pic>
        <p:nvPicPr>
          <p:cNvPr id="1028" name="Picture 4" descr="Image result for evidence-based icon">
            <a:extLst>
              <a:ext uri="{FF2B5EF4-FFF2-40B4-BE49-F238E27FC236}">
                <a16:creationId xmlns:a16="http://schemas.microsoft.com/office/drawing/2014/main" id="{922E3141-50B1-4C0F-BAC3-1BDE66047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68" y="4296022"/>
            <a:ext cx="844416" cy="87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7A9A40B-63C7-4BE7-979E-5EC2C43FC43B}"/>
              </a:ext>
            </a:extLst>
          </p:cNvPr>
          <p:cNvSpPr txBox="1"/>
          <p:nvPr/>
        </p:nvSpPr>
        <p:spPr>
          <a:xfrm>
            <a:off x="4535780" y="5158826"/>
            <a:ext cx="312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2">
                    <a:lumMod val="10000"/>
                  </a:schemeClr>
                </a:solidFill>
              </a:rPr>
              <a:t>Evidence-Based Practice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FD47AD-EE7D-448A-B32A-63182709A301}"/>
              </a:ext>
            </a:extLst>
          </p:cNvPr>
          <p:cNvGrpSpPr/>
          <p:nvPr/>
        </p:nvGrpSpPr>
        <p:grpSpPr>
          <a:xfrm>
            <a:off x="1807007" y="2000644"/>
            <a:ext cx="2147496" cy="2147496"/>
            <a:chOff x="697438" y="3465407"/>
            <a:chExt cx="2147496" cy="214749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E7EB224-309F-4F40-920B-B63214861A92}"/>
                </a:ext>
              </a:extLst>
            </p:cNvPr>
            <p:cNvSpPr/>
            <p:nvPr/>
          </p:nvSpPr>
          <p:spPr>
            <a:xfrm>
              <a:off x="697438" y="3465407"/>
              <a:ext cx="2147496" cy="21474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E00132C-89B1-4E05-B987-04F113DAFE9F}"/>
                </a:ext>
              </a:extLst>
            </p:cNvPr>
            <p:cNvGrpSpPr/>
            <p:nvPr/>
          </p:nvGrpSpPr>
          <p:grpSpPr>
            <a:xfrm>
              <a:off x="939037" y="3830261"/>
              <a:ext cx="1664298" cy="1447558"/>
              <a:chOff x="4155996" y="1720659"/>
              <a:chExt cx="1664298" cy="1447558"/>
            </a:xfrm>
          </p:grpSpPr>
          <p:pic>
            <p:nvPicPr>
              <p:cNvPr id="7" name="Picture 2" descr="Flat Design PowerPoint Diagram Puzzle">
                <a:extLst>
                  <a:ext uri="{FF2B5EF4-FFF2-40B4-BE49-F238E27FC236}">
                    <a16:creationId xmlns:a16="http://schemas.microsoft.com/office/drawing/2014/main" id="{2CCCCE51-E60D-42AF-B87B-545E7C1523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36" t="30569" r="49213" b="39570"/>
              <a:stretch/>
            </p:blipFill>
            <p:spPr bwMode="auto">
              <a:xfrm>
                <a:off x="4686184" y="1720659"/>
                <a:ext cx="652108" cy="708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61181AF-05E4-4508-B233-59FBBA9D2615}"/>
                  </a:ext>
                </a:extLst>
              </p:cNvPr>
              <p:cNvSpPr txBox="1"/>
              <p:nvPr/>
            </p:nvSpPr>
            <p:spPr>
              <a:xfrm>
                <a:off x="4155996" y="2429553"/>
                <a:ext cx="166429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43522"/>
                    </a:solidFill>
                  </a:rPr>
                  <a:t>ATTC</a:t>
                </a:r>
              </a:p>
              <a:p>
                <a:pPr algn="ctr"/>
                <a:r>
                  <a:rPr lang="en-US" sz="1200">
                    <a:solidFill>
                      <a:schemeClr val="bg2">
                        <a:lumMod val="25000"/>
                      </a:schemeClr>
                    </a:solidFill>
                  </a:rPr>
                  <a:t>Addiction Technology Transfer Center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76FC6E-EACF-4217-BCCC-333C92707508}"/>
              </a:ext>
            </a:extLst>
          </p:cNvPr>
          <p:cNvGrpSpPr/>
          <p:nvPr/>
        </p:nvGrpSpPr>
        <p:grpSpPr>
          <a:xfrm>
            <a:off x="3934279" y="1375145"/>
            <a:ext cx="2147496" cy="2147496"/>
            <a:chOff x="2738839" y="1971889"/>
            <a:chExt cx="2147496" cy="214749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3CFA18B-26ED-4C23-BEC6-B06FE496DDD4}"/>
                </a:ext>
              </a:extLst>
            </p:cNvPr>
            <p:cNvSpPr/>
            <p:nvPr/>
          </p:nvSpPr>
          <p:spPr>
            <a:xfrm>
              <a:off x="2738839" y="1971889"/>
              <a:ext cx="2147496" cy="21474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0394B6-7305-4742-8826-7C895D304FAB}"/>
                </a:ext>
              </a:extLst>
            </p:cNvPr>
            <p:cNvSpPr txBox="1"/>
            <p:nvPr/>
          </p:nvSpPr>
          <p:spPr>
            <a:xfrm>
              <a:off x="2888603" y="2983980"/>
              <a:ext cx="18477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FA9B01"/>
                  </a:solidFill>
                </a:rPr>
                <a:t>MHTTC</a:t>
              </a:r>
            </a:p>
            <a:p>
              <a:pPr algn="ctr"/>
              <a:r>
                <a:rPr lang="en-US" sz="1200">
                  <a:solidFill>
                    <a:schemeClr val="bg2">
                      <a:lumMod val="25000"/>
                    </a:schemeClr>
                  </a:solidFill>
                </a:rPr>
                <a:t>Mental Health Technology Transfer Center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BB5B5E-0403-479F-8643-4A16DA65B8F3}"/>
                </a:ext>
              </a:extLst>
            </p:cNvPr>
            <p:cNvGrpSpPr/>
            <p:nvPr/>
          </p:nvGrpSpPr>
          <p:grpSpPr>
            <a:xfrm>
              <a:off x="3439438" y="2275231"/>
              <a:ext cx="772733" cy="739500"/>
              <a:chOff x="3472154" y="2229512"/>
              <a:chExt cx="772733" cy="739500"/>
            </a:xfrm>
          </p:grpSpPr>
          <p:pic>
            <p:nvPicPr>
              <p:cNvPr id="39" name="Picture 2" descr="Flat Design PowerPoint Diagram Puzzle">
                <a:extLst>
                  <a:ext uri="{FF2B5EF4-FFF2-40B4-BE49-F238E27FC236}">
                    <a16:creationId xmlns:a16="http://schemas.microsoft.com/office/drawing/2014/main" id="{77808B41-D967-4F2B-A9B5-5A75E68B1F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818" t="30569" r="31190" b="39570"/>
              <a:stretch/>
            </p:blipFill>
            <p:spPr bwMode="auto">
              <a:xfrm>
                <a:off x="3472154" y="2229512"/>
                <a:ext cx="772733" cy="739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7CB1C190-29A4-4453-856B-7CCAFAE07AF7}"/>
                  </a:ext>
                </a:extLst>
              </p:cNvPr>
              <p:cNvGrpSpPr/>
              <p:nvPr/>
            </p:nvGrpSpPr>
            <p:grpSpPr>
              <a:xfrm>
                <a:off x="3708160" y="2498780"/>
                <a:ext cx="256649" cy="197209"/>
                <a:chOff x="9572714" y="5876957"/>
                <a:chExt cx="485686" cy="409575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82E99FA6-5344-4B3F-8350-88E39284F3D4}"/>
                    </a:ext>
                  </a:extLst>
                </p:cNvPr>
                <p:cNvSpPr/>
                <p:nvPr/>
              </p:nvSpPr>
              <p:spPr>
                <a:xfrm>
                  <a:off x="9572714" y="5912528"/>
                  <a:ext cx="485686" cy="338435"/>
                </a:xfrm>
                <a:prstGeom prst="rect">
                  <a:avLst/>
                </a:prstGeom>
                <a:solidFill>
                  <a:srgbClr val="FA9B01"/>
                </a:solidFill>
                <a:ln>
                  <a:noFill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5" name="Graphic 44" descr="Single gear">
                  <a:extLst>
                    <a:ext uri="{FF2B5EF4-FFF2-40B4-BE49-F238E27FC236}">
                      <a16:creationId xmlns:a16="http://schemas.microsoft.com/office/drawing/2014/main" id="{BFD61F01-2112-4226-B239-955C0DA7A0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72714" y="5876957"/>
                  <a:ext cx="409575" cy="409575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2898115-EC3C-433E-9895-5DE39196853B}"/>
              </a:ext>
            </a:extLst>
          </p:cNvPr>
          <p:cNvGrpSpPr/>
          <p:nvPr/>
        </p:nvGrpSpPr>
        <p:grpSpPr>
          <a:xfrm>
            <a:off x="6137513" y="1375145"/>
            <a:ext cx="2147496" cy="2147496"/>
            <a:chOff x="4577020" y="1375145"/>
            <a:chExt cx="2147496" cy="214749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9072810-6CA5-4E59-AE49-A4518DB2C495}"/>
                </a:ext>
              </a:extLst>
            </p:cNvPr>
            <p:cNvSpPr/>
            <p:nvPr/>
          </p:nvSpPr>
          <p:spPr>
            <a:xfrm>
              <a:off x="4577020" y="1375145"/>
              <a:ext cx="2147496" cy="21474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922A850-F8CF-45CE-8F62-74CDFA3D4C6B}"/>
                </a:ext>
              </a:extLst>
            </p:cNvPr>
            <p:cNvSpPr txBox="1"/>
            <p:nvPr/>
          </p:nvSpPr>
          <p:spPr>
            <a:xfrm>
              <a:off x="4805083" y="2335728"/>
              <a:ext cx="16751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9B"/>
                  </a:solidFill>
                </a:rPr>
                <a:t>PTTC</a:t>
              </a:r>
            </a:p>
            <a:p>
              <a:pPr algn="ctr"/>
              <a:r>
                <a:rPr lang="en-US" sz="1200">
                  <a:solidFill>
                    <a:schemeClr val="bg2">
                      <a:lumMod val="25000"/>
                    </a:schemeClr>
                  </a:solidFill>
                </a:rPr>
                <a:t>Prevention Technology Transfer Center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BF3F606-5885-4C84-B345-1D7EE0103B84}"/>
                </a:ext>
              </a:extLst>
            </p:cNvPr>
            <p:cNvGrpSpPr/>
            <p:nvPr/>
          </p:nvGrpSpPr>
          <p:grpSpPr>
            <a:xfrm>
              <a:off x="5300335" y="1637327"/>
              <a:ext cx="699541" cy="677651"/>
              <a:chOff x="5246408" y="1569875"/>
              <a:chExt cx="699541" cy="677651"/>
            </a:xfrm>
          </p:grpSpPr>
          <p:pic>
            <p:nvPicPr>
              <p:cNvPr id="47" name="Picture 2" descr="Flat Design PowerPoint Diagram Puzzle">
                <a:extLst>
                  <a:ext uri="{FF2B5EF4-FFF2-40B4-BE49-F238E27FC236}">
                    <a16:creationId xmlns:a16="http://schemas.microsoft.com/office/drawing/2014/main" id="{BFEC2D24-77FC-4B3F-9437-94EE404666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888" t="30569" r="13499" b="39570"/>
              <a:stretch/>
            </p:blipFill>
            <p:spPr bwMode="auto">
              <a:xfrm>
                <a:off x="5246408" y="1569875"/>
                <a:ext cx="699541" cy="6776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3167521-6C32-457F-BB23-FCBB92FDBE19}"/>
                  </a:ext>
                </a:extLst>
              </p:cNvPr>
              <p:cNvSpPr/>
              <p:nvPr/>
            </p:nvSpPr>
            <p:spPr>
              <a:xfrm>
                <a:off x="5486628" y="1817674"/>
                <a:ext cx="200684" cy="210134"/>
              </a:xfrm>
              <a:prstGeom prst="rect">
                <a:avLst/>
              </a:prstGeom>
              <a:solidFill>
                <a:srgbClr val="00B09B"/>
              </a:solidFill>
              <a:ln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" name="Graphic 50" descr="Single gear">
                <a:extLst>
                  <a:ext uri="{FF2B5EF4-FFF2-40B4-BE49-F238E27FC236}">
                    <a16:creationId xmlns:a16="http://schemas.microsoft.com/office/drawing/2014/main" id="{337F123D-A4AB-413C-8888-785AC74089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486628" y="1823896"/>
                <a:ext cx="200684" cy="180715"/>
              </a:xfrm>
              <a:prstGeom prst="rect">
                <a:avLst/>
              </a:prstGeom>
            </p:spPr>
          </p:pic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4D5BCFC-B6C4-405D-AAAC-C1DF25B82D29}"/>
              </a:ext>
            </a:extLst>
          </p:cNvPr>
          <p:cNvGrpSpPr/>
          <p:nvPr/>
        </p:nvGrpSpPr>
        <p:grpSpPr>
          <a:xfrm>
            <a:off x="8260846" y="2000644"/>
            <a:ext cx="2147496" cy="2147496"/>
            <a:chOff x="7394207" y="2000644"/>
            <a:chExt cx="2147496" cy="2147496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33F9940-125E-434F-815A-D607396BDDF6}"/>
                </a:ext>
              </a:extLst>
            </p:cNvPr>
            <p:cNvSpPr/>
            <p:nvPr/>
          </p:nvSpPr>
          <p:spPr>
            <a:xfrm>
              <a:off x="7394207" y="2000644"/>
              <a:ext cx="2147496" cy="21474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9720C4D-22DF-4A92-9825-3AA3DA2ABC03}"/>
                </a:ext>
              </a:extLst>
            </p:cNvPr>
            <p:cNvGrpSpPr/>
            <p:nvPr/>
          </p:nvGrpSpPr>
          <p:grpSpPr>
            <a:xfrm>
              <a:off x="7418371" y="2219696"/>
              <a:ext cx="2109426" cy="1457978"/>
              <a:chOff x="8102738" y="2377864"/>
              <a:chExt cx="2109426" cy="1457978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16DD846-8939-43F8-BE54-C27F5DF3684D}"/>
                  </a:ext>
                </a:extLst>
              </p:cNvPr>
              <p:cNvSpPr txBox="1"/>
              <p:nvPr/>
            </p:nvSpPr>
            <p:spPr>
              <a:xfrm>
                <a:off x="8102738" y="3097178"/>
                <a:ext cx="210942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43522"/>
                    </a:solidFill>
                  </a:rPr>
                  <a:t>NCEED</a:t>
                </a:r>
              </a:p>
              <a:p>
                <a:pPr algn="ctr"/>
                <a:r>
                  <a:rPr lang="en-US" sz="1200">
                    <a:solidFill>
                      <a:schemeClr val="bg2">
                        <a:lumMod val="25000"/>
                      </a:schemeClr>
                    </a:solidFill>
                  </a:rPr>
                  <a:t>National Center of Excellence for Eating Disorders</a:t>
                </a:r>
              </a:p>
            </p:txBody>
          </p:sp>
          <p:pic>
            <p:nvPicPr>
              <p:cNvPr id="1026" name="Picture 2" descr="Image result for nceed logo">
                <a:extLst>
                  <a:ext uri="{FF2B5EF4-FFF2-40B4-BE49-F238E27FC236}">
                    <a16:creationId xmlns:a16="http://schemas.microsoft.com/office/drawing/2014/main" id="{F9EAE70A-7665-4632-B608-92DFEEAE7A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776"/>
              <a:stretch/>
            </p:blipFill>
            <p:spPr bwMode="auto">
              <a:xfrm>
                <a:off x="8807680" y="2377864"/>
                <a:ext cx="699541" cy="8130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B71133A-775E-48C4-8B19-06180D139E56}"/>
              </a:ext>
            </a:extLst>
          </p:cNvPr>
          <p:cNvGrpSpPr/>
          <p:nvPr/>
        </p:nvGrpSpPr>
        <p:grpSpPr>
          <a:xfrm>
            <a:off x="9770418" y="3609292"/>
            <a:ext cx="2173455" cy="2147496"/>
            <a:chOff x="9321107" y="3465407"/>
            <a:chExt cx="2173455" cy="2147496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BB86B01-58E2-4E1F-BBD4-2392635754F6}"/>
                </a:ext>
              </a:extLst>
            </p:cNvPr>
            <p:cNvSpPr/>
            <p:nvPr/>
          </p:nvSpPr>
          <p:spPr>
            <a:xfrm>
              <a:off x="9321107" y="3465407"/>
              <a:ext cx="2147496" cy="21474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CB8F3C7-5521-4599-84B2-F0A8566E0695}"/>
                </a:ext>
              </a:extLst>
            </p:cNvPr>
            <p:cNvGrpSpPr/>
            <p:nvPr/>
          </p:nvGrpSpPr>
          <p:grpSpPr>
            <a:xfrm>
              <a:off x="9321107" y="3739747"/>
              <a:ext cx="2173455" cy="1307239"/>
              <a:chOff x="8954471" y="4025044"/>
              <a:chExt cx="2173455" cy="130723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92BF90C-3D61-4923-A294-ABE4DC2CD930}"/>
                  </a:ext>
                </a:extLst>
              </p:cNvPr>
              <p:cNvSpPr txBox="1"/>
              <p:nvPr/>
            </p:nvSpPr>
            <p:spPr>
              <a:xfrm>
                <a:off x="8954471" y="4593619"/>
                <a:ext cx="217345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COE for PHI</a:t>
                </a:r>
              </a:p>
              <a:p>
                <a:pPr algn="ctr"/>
                <a:r>
                  <a:rPr lang="en-US" sz="1200">
                    <a:solidFill>
                      <a:schemeClr val="bg2">
                        <a:lumMod val="25000"/>
                      </a:schemeClr>
                    </a:solidFill>
                  </a:rPr>
                  <a:t>Center of Excellence for Protected Health Information</a:t>
                </a:r>
              </a:p>
            </p:txBody>
          </p:sp>
          <p:pic>
            <p:nvPicPr>
              <p:cNvPr id="34" name="Picture 2">
                <a:extLst>
                  <a:ext uri="{FF2B5EF4-FFF2-40B4-BE49-F238E27FC236}">
                    <a16:creationId xmlns:a16="http://schemas.microsoft.com/office/drawing/2014/main" id="{AEE8B915-28F0-497E-B41B-56E889687B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90" t="18733" r="74677"/>
              <a:stretch/>
            </p:blipFill>
            <p:spPr bwMode="auto">
              <a:xfrm>
                <a:off x="9720210" y="4025044"/>
                <a:ext cx="616017" cy="568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3C81D7-C39C-4CB4-BAD6-20875BF24EC0}"/>
              </a:ext>
            </a:extLst>
          </p:cNvPr>
          <p:cNvGrpSpPr/>
          <p:nvPr/>
        </p:nvGrpSpPr>
        <p:grpSpPr>
          <a:xfrm>
            <a:off x="298256" y="3609292"/>
            <a:ext cx="2147496" cy="2147496"/>
            <a:chOff x="4385984" y="-2402009"/>
            <a:chExt cx="2147496" cy="214749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FF3AEF3-DDD2-41ED-AF29-E4350036CA9D}"/>
                </a:ext>
              </a:extLst>
            </p:cNvPr>
            <p:cNvSpPr/>
            <p:nvPr/>
          </p:nvSpPr>
          <p:spPr>
            <a:xfrm>
              <a:off x="4385984" y="-2402009"/>
              <a:ext cx="2147496" cy="21474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7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DC0868A-5FD0-4C4B-B356-B8E313F55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8295" y="-1712487"/>
              <a:ext cx="1636393" cy="696676"/>
            </a:xfrm>
            <a:prstGeom prst="rect">
              <a:avLst/>
            </a:prstGeom>
          </p:spPr>
        </p:pic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C6F830C-7A1F-407D-8EE1-727AB2E53054}"/>
              </a:ext>
            </a:extLst>
          </p:cNvPr>
          <p:cNvCxnSpPr>
            <a:cxnSpLocks/>
          </p:cNvCxnSpPr>
          <p:nvPr/>
        </p:nvCxnSpPr>
        <p:spPr>
          <a:xfrm>
            <a:off x="3657600" y="3813056"/>
            <a:ext cx="1875553" cy="78333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C9DD968-7DCE-4C86-B6E8-899C53FFFE7B}"/>
              </a:ext>
            </a:extLst>
          </p:cNvPr>
          <p:cNvCxnSpPr>
            <a:cxnSpLocks/>
          </p:cNvCxnSpPr>
          <p:nvPr/>
        </p:nvCxnSpPr>
        <p:spPr>
          <a:xfrm>
            <a:off x="5008027" y="3522641"/>
            <a:ext cx="686995" cy="771365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98CC6F3-67D3-4ACE-B14A-5834D85333EB}"/>
              </a:ext>
            </a:extLst>
          </p:cNvPr>
          <p:cNvCxnSpPr>
            <a:cxnSpLocks/>
          </p:cNvCxnSpPr>
          <p:nvPr/>
        </p:nvCxnSpPr>
        <p:spPr>
          <a:xfrm flipH="1">
            <a:off x="6490731" y="3522641"/>
            <a:ext cx="720530" cy="771365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3484A41-42CF-4AA0-BC4E-0C673367995A}"/>
              </a:ext>
            </a:extLst>
          </p:cNvPr>
          <p:cNvCxnSpPr>
            <a:cxnSpLocks/>
          </p:cNvCxnSpPr>
          <p:nvPr/>
        </p:nvCxnSpPr>
        <p:spPr>
          <a:xfrm flipH="1">
            <a:off x="6592364" y="3773734"/>
            <a:ext cx="1915460" cy="8135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9267312-3512-42EF-9F76-C3C05EFFC725}"/>
              </a:ext>
            </a:extLst>
          </p:cNvPr>
          <p:cNvCxnSpPr>
            <a:cxnSpLocks/>
          </p:cNvCxnSpPr>
          <p:nvPr/>
        </p:nvCxnSpPr>
        <p:spPr>
          <a:xfrm flipH="1">
            <a:off x="6726231" y="4774480"/>
            <a:ext cx="3044187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8E2F12E-E467-4D66-977D-5C6DEAF9EFC4}"/>
              </a:ext>
            </a:extLst>
          </p:cNvPr>
          <p:cNvCxnSpPr>
            <a:cxnSpLocks/>
          </p:cNvCxnSpPr>
          <p:nvPr/>
        </p:nvCxnSpPr>
        <p:spPr>
          <a:xfrm>
            <a:off x="2445752" y="4774480"/>
            <a:ext cx="2961859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702E97-3E9A-4707-A801-922ED3C8E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59CC-C904-465C-AC3B-BC68F3EE6F5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6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16EC-3628-49DF-B104-B752334D5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FOR BETTER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43999-3678-4646-8A6B-36C507DCA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4540494" cy="1744667"/>
          </a:xfrm>
        </p:spPr>
        <p:txBody>
          <a:bodyPr/>
          <a:lstStyle/>
          <a:p>
            <a:r>
              <a:rPr lang="en-US" dirty="0"/>
              <a:t>A national marketing campaign to create awareness and engagement for SMI Adviser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49182-FCF3-46FD-80EB-8CD0F1D13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199" y="385720"/>
            <a:ext cx="3693594" cy="50768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642E2AB-3B3A-406D-A914-D2398C158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49" y="1664430"/>
            <a:ext cx="1889391" cy="482844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B14FDC-6054-4DCF-99CC-E2F94D6C50F4}"/>
              </a:ext>
            </a:extLst>
          </p:cNvPr>
          <p:cNvSpPr txBox="1"/>
          <p:nvPr/>
        </p:nvSpPr>
        <p:spPr>
          <a:xfrm>
            <a:off x="6752094" y="132156"/>
            <a:ext cx="1382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Print 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2795E0-F373-481E-8A13-DACD50187B29}"/>
              </a:ext>
            </a:extLst>
          </p:cNvPr>
          <p:cNvSpPr txBox="1"/>
          <p:nvPr/>
        </p:nvSpPr>
        <p:spPr>
          <a:xfrm>
            <a:off x="5181505" y="1410866"/>
            <a:ext cx="1382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Pull Up Graphic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873A74-7749-4C26-B992-10786615F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364" y="3667879"/>
            <a:ext cx="4002719" cy="271516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D76C78-8B73-48C1-BE7D-5571064FAEB6}"/>
              </a:ext>
            </a:extLst>
          </p:cNvPr>
          <p:cNvSpPr txBox="1"/>
          <p:nvPr/>
        </p:nvSpPr>
        <p:spPr>
          <a:xfrm>
            <a:off x="43405" y="3667879"/>
            <a:ext cx="1301663" cy="254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Print Ad Spread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B99EFF87-A812-4C20-BDA1-986B48023E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66726" y="3088753"/>
            <a:ext cx="3618805" cy="27141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274035-4DEF-4E71-874A-C287FF8C72FA}"/>
              </a:ext>
            </a:extLst>
          </p:cNvPr>
          <p:cNvSpPr txBox="1"/>
          <p:nvPr/>
        </p:nvSpPr>
        <p:spPr>
          <a:xfrm>
            <a:off x="7979546" y="5651064"/>
            <a:ext cx="1382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Exhibit Booth</a:t>
            </a:r>
          </a:p>
        </p:txBody>
      </p:sp>
    </p:spTree>
    <p:extLst>
      <p:ext uri="{BB962C8B-B14F-4D97-AF65-F5344CB8AC3E}">
        <p14:creationId xmlns:p14="http://schemas.microsoft.com/office/powerpoint/2010/main" val="3743101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4D58-2A09-4437-A514-D5F078865D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JOIN OUR #MISSIONFORBETTER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89C11D8-20B3-431E-B785-1D3F26375E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Sign up at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www.SMIadviser.org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B6183-319F-4499-A17C-7722B2909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25" y="1738265"/>
            <a:ext cx="4506283" cy="2702393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501784D-BDCE-4F55-8120-E370E66CD9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9"/>
          <a:stretch/>
        </p:blipFill>
        <p:spPr>
          <a:xfrm>
            <a:off x="4042617" y="4083452"/>
            <a:ext cx="6165363" cy="179642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6F2F88ED-B658-41D8-A22B-DEB42BCA3AFD}"/>
              </a:ext>
            </a:extLst>
          </p:cNvPr>
          <p:cNvSpPr/>
          <p:nvPr/>
        </p:nvSpPr>
        <p:spPr>
          <a:xfrm>
            <a:off x="1984020" y="4736054"/>
            <a:ext cx="1998568" cy="553523"/>
          </a:xfrm>
          <a:prstGeom prst="homePlat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/>
              <a:t>Sign up today!</a:t>
            </a:r>
          </a:p>
        </p:txBody>
      </p:sp>
    </p:spTree>
    <p:extLst>
      <p:ext uri="{BB962C8B-B14F-4D97-AF65-F5344CB8AC3E}">
        <p14:creationId xmlns:p14="http://schemas.microsoft.com/office/powerpoint/2010/main" val="1228303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C935FD-B311-4B15-BD8E-D219C5C017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SMIadviser.org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75FFCC51-B175-4697-8B46-1AD62BAF3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88" y="3296444"/>
            <a:ext cx="6170612" cy="19851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b="1" dirty="0"/>
              <a:t>Tristan Gorrindo, MD	</a:t>
            </a:r>
          </a:p>
          <a:p>
            <a:pPr>
              <a:spcBef>
                <a:spcPts val="0"/>
              </a:spcBef>
            </a:pPr>
            <a:r>
              <a:rPr lang="en-US" sz="1900" dirty="0"/>
              <a:t>tgorrindo@psych.org	</a:t>
            </a:r>
          </a:p>
          <a:p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Amy N. Cohen, PhD</a:t>
            </a:r>
          </a:p>
          <a:p>
            <a:pPr>
              <a:spcBef>
                <a:spcPts val="0"/>
              </a:spcBef>
            </a:pPr>
            <a:r>
              <a:rPr lang="en-US" sz="1900" dirty="0"/>
              <a:t>acohen@psych.org</a:t>
            </a:r>
          </a:p>
        </p:txBody>
      </p:sp>
    </p:spTree>
    <p:extLst>
      <p:ext uri="{BB962C8B-B14F-4D97-AF65-F5344CB8AC3E}">
        <p14:creationId xmlns:p14="http://schemas.microsoft.com/office/powerpoint/2010/main" val="20674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PA Color Palette">
      <a:dk1>
        <a:srgbClr val="1E376C"/>
      </a:dk1>
      <a:lt1>
        <a:sysClr val="window" lastClr="FFFFFF"/>
      </a:lt1>
      <a:dk2>
        <a:srgbClr val="1E376C"/>
      </a:dk2>
      <a:lt2>
        <a:srgbClr val="D2D1CF"/>
      </a:lt2>
      <a:accent1>
        <a:srgbClr val="2E5798"/>
      </a:accent1>
      <a:accent2>
        <a:srgbClr val="2D6FB7"/>
      </a:accent2>
      <a:accent3>
        <a:srgbClr val="4D9D45"/>
      </a:accent3>
      <a:accent4>
        <a:srgbClr val="DF5A28"/>
      </a:accent4>
      <a:accent5>
        <a:srgbClr val="98252B"/>
      </a:accent5>
      <a:accent6>
        <a:srgbClr val="D23138"/>
      </a:accent6>
      <a:hlink>
        <a:srgbClr val="09839B"/>
      </a:hlink>
      <a:folHlink>
        <a:srgbClr val="692E4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EC72BDB72FB4C913C0E41E908D71B" ma:contentTypeVersion="12" ma:contentTypeDescription="Create a new document." ma:contentTypeScope="" ma:versionID="0cf1e797c1ce143e43e388dcf271f0d9">
  <xsd:schema xmlns:xsd="http://www.w3.org/2001/XMLSchema" xmlns:xs="http://www.w3.org/2001/XMLSchema" xmlns:p="http://schemas.microsoft.com/office/2006/metadata/properties" xmlns:ns2="1faf8ebd-7c56-4953-9897-29801c7a3c6b" xmlns:ns3="70ac6faa-edc1-4372-9bfd-059388b92460" targetNamespace="http://schemas.microsoft.com/office/2006/metadata/properties" ma:root="true" ma:fieldsID="e1bcf488bf5e16280646ca2deeb04fbd" ns2:_="" ns3:_="">
    <xsd:import namespace="1faf8ebd-7c56-4953-9897-29801c7a3c6b"/>
    <xsd:import namespace="70ac6faa-edc1-4372-9bfd-059388b924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f8ebd-7c56-4953-9897-29801c7a3c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c6faa-edc1-4372-9bfd-059388b924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13DF3D-643B-46A1-BA69-A0F16EFA00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37FB1E-FD82-4BBE-9CA6-13804D9FDD06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1faf8ebd-7c56-4953-9897-29801c7a3c6b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70ac6faa-edc1-4372-9bfd-059388b9246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9E17AD0-3177-4D2C-B7A5-4AD2968767DB}"/>
</file>

<file path=docProps/app.xml><?xml version="1.0" encoding="utf-8"?>
<Properties xmlns="http://schemas.openxmlformats.org/officeDocument/2006/extended-properties" xmlns:vt="http://schemas.openxmlformats.org/officeDocument/2006/docPropsVTypes">
  <TotalTime>4476</TotalTime>
  <Words>826</Words>
  <Application>Microsoft Office PowerPoint</Application>
  <PresentationFormat>Widescreen</PresentationFormat>
  <Paragraphs>180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PROJECT OVERVIEW</vt:lpstr>
      <vt:lpstr>PowerPoint Presentation</vt:lpstr>
      <vt:lpstr>FACTS ABOUT SERIOUS MENTAL ILLNESS</vt:lpstr>
      <vt:lpstr>SMI ADVISER MISSION STATEMENT</vt:lpstr>
      <vt:lpstr>MAXIMIZE COLLABORATION TO IMPROVE CARE FOR SMI</vt:lpstr>
      <vt:lpstr>A STRONG PARTNERSHIP NETWORK</vt:lpstr>
      <vt:lpstr>SMI ADVISER STRATEGIC APPROACH</vt:lpstr>
      <vt:lpstr>PowerPoint Presentation</vt:lpstr>
      <vt:lpstr>EDUCATION CATALOG</vt:lpstr>
      <vt:lpstr>EXPANDING ACCESS TO RESOURCES ON SMI</vt:lpstr>
      <vt:lpstr>FIND ANSWERS IN OUR KNOWLEDGE BASE</vt:lpstr>
      <vt:lpstr>ANSWERS FOR INDIVIDUALS AND FAMILIES</vt:lpstr>
      <vt:lpstr>SMI ADVISER CHAT BOT</vt:lpstr>
      <vt:lpstr>REQUEST A CONSULTATION RIGHT NOW</vt:lpstr>
      <vt:lpstr>REQUEST A CONSULTATION RIGHT NOW</vt:lpstr>
      <vt:lpstr>CONSULTATIONS – CLINICAL EXPERT TEAM</vt:lpstr>
      <vt:lpstr>CLOZAPINE CENTER OF EXCELLENCE (COE)</vt:lpstr>
      <vt:lpstr>SAMHSA INITIATIVES THAT SUPPORT EVIDENCE-BASED CARE</vt:lpstr>
      <vt:lpstr>MISSION FOR BETTER</vt:lpstr>
      <vt:lpstr>JOIN OUR #MISSIONFORBETTER</vt:lpstr>
      <vt:lpstr>SMIadviser.org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Romanos</dc:creator>
  <cp:lastModifiedBy>Glenn Laudenslager</cp:lastModifiedBy>
  <cp:revision>211</cp:revision>
  <dcterms:created xsi:type="dcterms:W3CDTF">2018-11-07T23:06:56Z</dcterms:created>
  <dcterms:modified xsi:type="dcterms:W3CDTF">2020-02-07T14:18:00Z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0x010100572EC72BDB72FB4C913C0E41E908D71B</vt:lpwstr>
  </property>
</Properties>
</file>